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79" r:id="rId3"/>
    <p:sldId id="280" r:id="rId4"/>
    <p:sldId id="285" r:id="rId5"/>
    <p:sldId id="305" r:id="rId6"/>
    <p:sldId id="306" r:id="rId7"/>
    <p:sldId id="307" r:id="rId8"/>
    <p:sldId id="308" r:id="rId9"/>
    <p:sldId id="311" r:id="rId10"/>
    <p:sldId id="312" r:id="rId11"/>
    <p:sldId id="313" r:id="rId12"/>
    <p:sldId id="315" r:id="rId13"/>
    <p:sldId id="316" r:id="rId14"/>
    <p:sldId id="317" r:id="rId15"/>
    <p:sldId id="273" r:id="rId16"/>
    <p:sldId id="274" r:id="rId17"/>
    <p:sldId id="272" r:id="rId18"/>
    <p:sldId id="276" r:id="rId19"/>
    <p:sldId id="275" r:id="rId20"/>
    <p:sldId id="291" r:id="rId21"/>
    <p:sldId id="277" r:id="rId22"/>
    <p:sldId id="278"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CCFF"/>
    <a:srgbClr val="99CCFF"/>
    <a:srgbClr val="FFFF99"/>
    <a:srgbClr val="006600"/>
    <a:srgbClr val="FF9900"/>
    <a:srgbClr val="6699FF"/>
    <a:srgbClr val="99CC00"/>
    <a:srgbClr val="CCFFCC"/>
    <a:srgbClr val="6600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97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C682F70-319B-41C3-AB81-5DDDD2A3C2E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FDE51-401E-4FE9-AC0E-4093546B9925}"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E8FD1-7521-4F55-9EA8-EA3BDB702D7F}"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3A3E0FCF-1506-47CD-B3E9-66B48ECF40DB}"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D27F750-D3BC-4C62-B1CD-F3A8D7975CC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237F76A-7E1D-4B25-BDAD-07688DEF29C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B3469DE-43A4-4316-8897-7A0F04A2861E}"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3C99-8128-4E81-B4C2-9237C71DE4AA}"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F579F-B5D1-498D-8FE5-E270ECDCC171}"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6973EF-2E56-45A7-B69A-F8F2423E37CE}"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E55AB83-E99D-421C-AB15-1CDBB2419291}"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D002F10-957A-4CCA-B031-DB18AEB0325D}"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over dir="u"/>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gif"/><Relationship Id="rId1" Type="http://schemas.openxmlformats.org/officeDocument/2006/relationships/slideLayout" Target="../slideLayouts/slideLayout2.xml"/><Relationship Id="rId4" Type="http://schemas.openxmlformats.org/officeDocument/2006/relationships/image" Target="../media/image18.gif"/></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876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C:\Users\user\Desktop\Bitmap in Cover 7,8,9.cdr.jpg"/>
          <p:cNvPicPr>
            <a:picLocks noChangeAspect="1" noChangeArrowheads="1"/>
          </p:cNvPicPr>
          <p:nvPr/>
        </p:nvPicPr>
        <p:blipFill>
          <a:blip r:embed="rId2" cstate="print"/>
          <a:srcRect t="10000"/>
          <a:stretch>
            <a:fillRect/>
          </a:stretch>
        </p:blipFill>
        <p:spPr bwMode="auto">
          <a:xfrm>
            <a:off x="1447800" y="0"/>
            <a:ext cx="6238283" cy="6172200"/>
          </a:xfrm>
          <a:prstGeom prst="rect">
            <a:avLst/>
          </a:prstGeom>
          <a:noFill/>
          <a:ln w="38100">
            <a:noFill/>
          </a:ln>
        </p:spPr>
      </p:pic>
      <p:sp>
        <p:nvSpPr>
          <p:cNvPr id="6" name="Rectangle 5"/>
          <p:cNvSpPr/>
          <p:nvPr/>
        </p:nvSpPr>
        <p:spPr>
          <a:xfrm>
            <a:off x="0" y="4648200"/>
            <a:ext cx="9144000" cy="2209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bg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600199" y="22860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- 8</a:t>
            </a:r>
          </a:p>
        </p:txBody>
      </p:sp>
      <p:sp>
        <p:nvSpPr>
          <p:cNvPr id="8" name="Title 1"/>
          <p:cNvSpPr txBox="1">
            <a:spLocks/>
          </p:cNvSpPr>
          <p:nvPr/>
        </p:nvSpPr>
        <p:spPr>
          <a:xfrm>
            <a:off x="838200" y="4800600"/>
            <a:ext cx="73914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CHURCH</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THE PEOPLE OF GOD</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8</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1371600" y="228600"/>
            <a:ext cx="7772400" cy="630942"/>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MAJOR ARCHBISHOP</a:t>
            </a:r>
            <a:endParaRPr lang="en-US" sz="3500" b="1" dirty="0">
              <a:solidFill>
                <a:srgbClr val="FF0000"/>
              </a:solidFill>
              <a:latin typeface="Cooper Std Black" pitchFamily="18" charset="0"/>
              <a:cs typeface="Times New Roman" pitchFamily="18" charset="0"/>
            </a:endParaRPr>
          </a:p>
        </p:txBody>
      </p:sp>
      <p:sp>
        <p:nvSpPr>
          <p:cNvPr id="5" name="TextBox 4"/>
          <p:cNvSpPr txBox="1"/>
          <p:nvPr/>
        </p:nvSpPr>
        <p:spPr>
          <a:xfrm>
            <a:off x="152400" y="1214021"/>
            <a:ext cx="8763000" cy="5262979"/>
          </a:xfrm>
          <a:prstGeom prst="rect">
            <a:avLst/>
          </a:prstGeom>
          <a:noFill/>
        </p:spPr>
        <p:txBody>
          <a:bodyPr wrap="square" rtlCol="0">
            <a:spAutoFit/>
          </a:bodyPr>
          <a:lstStyle/>
          <a:p>
            <a:pPr algn="just">
              <a:tabLst>
                <a:tab pos="1319213" algn="l"/>
              </a:tabLst>
            </a:pPr>
            <a:r>
              <a:rPr lang="en-US" sz="2800" dirty="0">
                <a:latin typeface="Arial Narrow" pitchFamily="34" charset="0"/>
                <a:cs typeface="Times New Roman" pitchFamily="18" charset="0"/>
              </a:rPr>
              <a:t>	Patriarchal </a:t>
            </a:r>
            <a:r>
              <a:rPr lang="en-US" sz="2800" dirty="0">
                <a:latin typeface="Arial Narrow" pitchFamily="34" charset="0"/>
                <a:cs typeface="Times New Roman" pitchFamily="18" charset="0"/>
              </a:rPr>
              <a:t>Churches are local Churches having </a:t>
            </a:r>
            <a:r>
              <a:rPr lang="en-US" sz="2800" dirty="0">
                <a:latin typeface="Arial Narrow" pitchFamily="34" charset="0"/>
                <a:cs typeface="Times New Roman" pitchFamily="18" charset="0"/>
              </a:rPr>
              <a:t>the	self-governing </a:t>
            </a:r>
            <a:r>
              <a:rPr lang="en-US" sz="2800" dirty="0">
                <a:latin typeface="Arial Narrow" pitchFamily="34" charset="0"/>
                <a:cs typeface="Times New Roman" pitchFamily="18" charset="0"/>
              </a:rPr>
              <a:t>power which is exercised in union </a:t>
            </a:r>
            <a:r>
              <a:rPr lang="en-US" sz="2800" dirty="0">
                <a:latin typeface="Arial Narrow" pitchFamily="34" charset="0"/>
                <a:cs typeface="Times New Roman" pitchFamily="18" charset="0"/>
              </a:rPr>
              <a:t>with </a:t>
            </a:r>
            <a:r>
              <a:rPr lang="en-US" sz="2800" dirty="0">
                <a:latin typeface="Arial Narrow" pitchFamily="34" charset="0"/>
                <a:cs typeface="Times New Roman" pitchFamily="18" charset="0"/>
              </a:rPr>
              <a:t>the Pope. The head of a Patriarchal Church is called a Patriarch. Besides the Patriarchal Churches these are also Major Archiepiscopal Churches having the same rights and powers as the patriarchal Churches.  The Head of a Major Archiepiscopal Church is called a Major Archbishop. The </a:t>
            </a:r>
            <a:r>
              <a:rPr lang="en-US" sz="2800" dirty="0">
                <a:latin typeface="Arial Narrow" pitchFamily="34" charset="0"/>
                <a:cs typeface="Times New Roman" pitchFamily="18" charset="0"/>
              </a:rPr>
              <a:t>Syro - Malabar </a:t>
            </a:r>
            <a:r>
              <a:rPr lang="en-US" sz="2800" dirty="0">
                <a:latin typeface="Arial Narrow" pitchFamily="34" charset="0"/>
                <a:cs typeface="Times New Roman" pitchFamily="18" charset="0"/>
              </a:rPr>
              <a:t>Church was raised to this status in 1992. Mar Antony </a:t>
            </a:r>
            <a:r>
              <a:rPr lang="en-US" sz="2800" dirty="0" err="1">
                <a:latin typeface="Arial Narrow" pitchFamily="34" charset="0"/>
                <a:cs typeface="Times New Roman" pitchFamily="18" charset="0"/>
              </a:rPr>
              <a:t>Padiyara</a:t>
            </a:r>
            <a:r>
              <a:rPr lang="en-US" sz="2800" dirty="0">
                <a:latin typeface="Arial Narrow" pitchFamily="34" charset="0"/>
                <a:cs typeface="Times New Roman" pitchFamily="18" charset="0"/>
              </a:rPr>
              <a:t> became the first Major Archbishop of the </a:t>
            </a:r>
            <a:r>
              <a:rPr lang="en-US" sz="2800" dirty="0">
                <a:latin typeface="Arial Narrow" pitchFamily="34" charset="0"/>
                <a:cs typeface="Times New Roman" pitchFamily="18" charset="0"/>
              </a:rPr>
              <a:t>Syro - Malabar </a:t>
            </a:r>
            <a:r>
              <a:rPr lang="en-US" sz="2800" dirty="0">
                <a:latin typeface="Arial Narrow" pitchFamily="34" charset="0"/>
                <a:cs typeface="Times New Roman" pitchFamily="18" charset="0"/>
              </a:rPr>
              <a:t>Church with its head quarters in the Archdiocese of </a:t>
            </a:r>
            <a:r>
              <a:rPr lang="en-US" sz="2800" dirty="0" err="1">
                <a:latin typeface="Arial Narrow" pitchFamily="34" charset="0"/>
                <a:cs typeface="Times New Roman" pitchFamily="18" charset="0"/>
              </a:rPr>
              <a:t>Ernakulam</a:t>
            </a:r>
            <a:r>
              <a:rPr lang="en-US" sz="2800" dirty="0">
                <a:latin typeface="Arial Narrow" pitchFamily="34" charset="0"/>
                <a:cs typeface="Times New Roman" pitchFamily="18" charset="0"/>
              </a:rPr>
              <a:t> - </a:t>
            </a:r>
            <a:r>
              <a:rPr lang="en-US" sz="2800" dirty="0" err="1">
                <a:latin typeface="Arial Narrow" pitchFamily="34" charset="0"/>
                <a:cs typeface="Times New Roman" pitchFamily="18" charset="0"/>
              </a:rPr>
              <a:t>Angamaly</a:t>
            </a:r>
            <a:r>
              <a:rPr lang="en-US" sz="2800" dirty="0">
                <a:latin typeface="Arial Narrow" pitchFamily="34" charset="0"/>
                <a:cs typeface="Times New Roman" pitchFamily="18" charset="0"/>
              </a:rPr>
              <a:t>. In 1997 Mar </a:t>
            </a:r>
            <a:r>
              <a:rPr lang="en-US" sz="2800" dirty="0" err="1">
                <a:latin typeface="Arial Narrow" pitchFamily="34" charset="0"/>
                <a:cs typeface="Times New Roman" pitchFamily="18" charset="0"/>
              </a:rPr>
              <a:t>Varkey</a:t>
            </a:r>
            <a:r>
              <a:rPr lang="en-US" sz="2800" dirty="0">
                <a:latin typeface="Arial Narrow" pitchFamily="34" charset="0"/>
                <a:cs typeface="Times New Roman" pitchFamily="18" charset="0"/>
              </a:rPr>
              <a:t> </a:t>
            </a:r>
            <a:r>
              <a:rPr lang="en-US" sz="2800" dirty="0" err="1">
                <a:latin typeface="Arial Narrow" pitchFamily="34" charset="0"/>
                <a:cs typeface="Times New Roman" pitchFamily="18" charset="0"/>
              </a:rPr>
              <a:t>Vithayathil</a:t>
            </a:r>
            <a:r>
              <a:rPr lang="en-US" sz="2800" dirty="0">
                <a:latin typeface="Arial Narrow" pitchFamily="34" charset="0"/>
                <a:cs typeface="Times New Roman" pitchFamily="18" charset="0"/>
              </a:rPr>
              <a:t> was appointed as the Major Archbishop of the Syro-Malabar Church..</a:t>
            </a:r>
            <a:endParaRPr lang="en-US" sz="2800" dirty="0">
              <a:solidFill>
                <a:srgbClr val="FF00FF"/>
              </a:solidFill>
              <a:latin typeface="Arial Narrow" pitchFamily="34" charset="0"/>
              <a:cs typeface="Times New Roman" pitchFamily="18" charset="0"/>
            </a:endParaRPr>
          </a:p>
        </p:txBody>
      </p:sp>
      <p:pic>
        <p:nvPicPr>
          <p:cNvPr id="7170" name="Picture 2" descr="C:\Users\user\Desktop\Bitmap in Page 79-84(Lesson 13).cdr.jpg"/>
          <p:cNvPicPr>
            <a:picLocks noChangeAspect="1" noChangeArrowheads="1"/>
          </p:cNvPicPr>
          <p:nvPr/>
        </p:nvPicPr>
        <p:blipFill>
          <a:blip r:embed="rId2" cstate="print"/>
          <a:srcRect/>
          <a:stretch>
            <a:fillRect/>
          </a:stretch>
        </p:blipFill>
        <p:spPr bwMode="auto">
          <a:xfrm>
            <a:off x="0" y="0"/>
            <a:ext cx="1295400" cy="1985113"/>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28600"/>
            <a:ext cx="9144000" cy="630942"/>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PRIMACY OF THE POPE</a:t>
            </a:r>
            <a:endParaRPr lang="en-US" sz="3500" b="1" dirty="0">
              <a:solidFill>
                <a:srgbClr val="FF0000"/>
              </a:solidFill>
              <a:latin typeface="Cooper Std Black" pitchFamily="18" charset="0"/>
              <a:cs typeface="Times New Roman" pitchFamily="18" charset="0"/>
            </a:endParaRPr>
          </a:p>
        </p:txBody>
      </p:sp>
      <p:sp>
        <p:nvSpPr>
          <p:cNvPr id="5" name="TextBox 4"/>
          <p:cNvSpPr txBox="1"/>
          <p:nvPr/>
        </p:nvSpPr>
        <p:spPr>
          <a:xfrm>
            <a:off x="228600" y="3581400"/>
            <a:ext cx="8686800" cy="3108543"/>
          </a:xfrm>
          <a:prstGeom prst="rect">
            <a:avLst/>
          </a:prstGeom>
          <a:noFill/>
        </p:spPr>
        <p:txBody>
          <a:bodyPr wrap="square" rtlCol="0">
            <a:spAutoFit/>
          </a:bodyPr>
          <a:lstStyle/>
          <a:p>
            <a:pPr algn="just"/>
            <a:r>
              <a:rPr lang="en-US" sz="2800" dirty="0">
                <a:solidFill>
                  <a:srgbClr val="FF00FF"/>
                </a:solidFill>
                <a:latin typeface="Arial Narrow" pitchFamily="34" charset="0"/>
                <a:cs typeface="Times New Roman" pitchFamily="18" charset="0"/>
              </a:rPr>
              <a:t>	Jesus </a:t>
            </a:r>
            <a:r>
              <a:rPr lang="en-US" sz="2800" dirty="0">
                <a:solidFill>
                  <a:srgbClr val="FF00FF"/>
                </a:solidFill>
                <a:latin typeface="Arial Narrow" pitchFamily="34" charset="0"/>
                <a:cs typeface="Times New Roman" pitchFamily="18" charset="0"/>
              </a:rPr>
              <a:t>himself gave the first place to Simon Peter among all the apostles chosen by him. Peter was a witness to all the important events in Jesus life. Peter who enjoyed the privilege of special consideration and love of Jesus and who was also scolded by him on certain occasions, was given the first place by Jesus in founding the Church and in exercising the mission of the Church. </a:t>
            </a:r>
            <a:endParaRPr lang="en-US" sz="2800" dirty="0">
              <a:solidFill>
                <a:srgbClr val="FF00FF"/>
              </a:solidFill>
              <a:latin typeface="Arial Narrow" pitchFamily="34" charset="0"/>
              <a:cs typeface="Times New Roman" pitchFamily="18" charset="0"/>
            </a:endParaRPr>
          </a:p>
        </p:txBody>
      </p:sp>
      <p:pic>
        <p:nvPicPr>
          <p:cNvPr id="8194" name="Picture 2" descr="I:\CLASS 8\LESSON 13\IMAGE\9.jpg"/>
          <p:cNvPicPr>
            <a:picLocks noChangeAspect="1" noChangeArrowheads="1"/>
          </p:cNvPicPr>
          <p:nvPr/>
        </p:nvPicPr>
        <p:blipFill>
          <a:blip r:embed="rId2" cstate="print"/>
          <a:srcRect/>
          <a:stretch>
            <a:fillRect/>
          </a:stretch>
        </p:blipFill>
        <p:spPr bwMode="auto">
          <a:xfrm>
            <a:off x="2311399" y="914400"/>
            <a:ext cx="4470401" cy="25146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228600" y="838200"/>
            <a:ext cx="8763000" cy="5262979"/>
          </a:xfrm>
          <a:prstGeom prst="rect">
            <a:avLst/>
          </a:prstGeom>
          <a:noFill/>
        </p:spPr>
        <p:txBody>
          <a:bodyPr wrap="square" rtlCol="0">
            <a:spAutoFit/>
          </a:bodyPr>
          <a:lstStyle/>
          <a:p>
            <a:pPr algn="just"/>
            <a:r>
              <a:rPr lang="en-US" sz="2800" dirty="0">
                <a:latin typeface="Arial Narrow" pitchFamily="34" charset="0"/>
                <a:cs typeface="Times New Roman" pitchFamily="18" charset="0"/>
              </a:rPr>
              <a:t>	We </a:t>
            </a:r>
            <a:r>
              <a:rPr lang="en-US" sz="2800" dirty="0">
                <a:latin typeface="Arial Narrow" pitchFamily="34" charset="0"/>
                <a:cs typeface="Times New Roman" pitchFamily="18" charset="0"/>
              </a:rPr>
              <a:t>can see the Primacy of Peter in the Gospel of Mathew. Jesus promised that he would establish the Church on Peter, the rock, and give him the Keys of the Kingdom of God. (Mt. 16; 17-19).  So we know that Jesus appointed Peter as the first among the twelve apostles. So we should say that the Pope is the first among the Bishops in the Church as he is the successor of Peter. The Pope is at the one and the same time the Bishop of Rome and the head of the Universal Church. He has the authority to lead, sanctify and teach the Universal Church. The first Vatican Council declared the Primacy of the Pope as a fundamental truth. Through the encyclicals and apostolic instructions the Pope exercises his teaching authority over the entire Church.</a:t>
            </a:r>
            <a:endParaRPr lang="en-US" sz="2800" dirty="0">
              <a:solidFill>
                <a:srgbClr val="FF00FF"/>
              </a:solidFill>
              <a:latin typeface="Arial Narrow" pitchFamily="34" charset="0"/>
              <a:cs typeface="Times New Roman" pitchFamily="18" charset="0"/>
            </a:endParaRPr>
          </a:p>
        </p:txBody>
      </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28600"/>
            <a:ext cx="9144000" cy="630942"/>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COLLEGIALITY OF BISHOPS</a:t>
            </a:r>
            <a:endParaRPr lang="en-US" sz="3500" b="1" dirty="0">
              <a:solidFill>
                <a:srgbClr val="FF0000"/>
              </a:solidFill>
              <a:latin typeface="Cooper Std Black" pitchFamily="18" charset="0"/>
              <a:cs typeface="Times New Roman" pitchFamily="18" charset="0"/>
            </a:endParaRPr>
          </a:p>
        </p:txBody>
      </p:sp>
      <p:sp>
        <p:nvSpPr>
          <p:cNvPr id="5" name="TextBox 4"/>
          <p:cNvSpPr txBox="1"/>
          <p:nvPr/>
        </p:nvSpPr>
        <p:spPr>
          <a:xfrm>
            <a:off x="152400" y="1087934"/>
            <a:ext cx="8763000" cy="5693866"/>
          </a:xfrm>
          <a:prstGeom prst="rect">
            <a:avLst/>
          </a:prstGeom>
          <a:noFill/>
        </p:spPr>
        <p:txBody>
          <a:bodyPr wrap="square" rtlCol="0">
            <a:spAutoFit/>
          </a:bodyPr>
          <a:lstStyle/>
          <a:p>
            <a:pPr algn="just"/>
            <a:r>
              <a:rPr lang="en-US" sz="2600" dirty="0">
                <a:latin typeface="Arial Narrow" pitchFamily="34" charset="0"/>
                <a:cs typeface="Times New Roman" pitchFamily="18" charset="0"/>
              </a:rPr>
              <a:t>	</a:t>
            </a:r>
            <a:r>
              <a:rPr lang="en-US" sz="2600" dirty="0">
                <a:solidFill>
                  <a:srgbClr val="FF00FF"/>
                </a:solidFill>
                <a:latin typeface="Arial Narrow" pitchFamily="34" charset="0"/>
                <a:cs typeface="Times New Roman" pitchFamily="18" charset="0"/>
              </a:rPr>
              <a:t>Just </a:t>
            </a:r>
            <a:r>
              <a:rPr lang="en-US" sz="2600" dirty="0">
                <a:solidFill>
                  <a:srgbClr val="FF00FF"/>
                </a:solidFill>
                <a:latin typeface="Arial Narrow" pitchFamily="34" charset="0"/>
                <a:cs typeface="Times New Roman" pitchFamily="18" charset="0"/>
              </a:rPr>
              <a:t>as St. Peter and the other eleven apostles had apostolic fellowship, the Bishops who are the successors of the apostles and the Pope who is taking the place of St. Peter, have an apostolic mission and fellowship which is exercised in the leadership of the Church. The Pope is the Head of the council of Bishops. When the Bishops of the Church exercise their apostolic authority in union with the Pope, we see the collegiality of Bishops. </a:t>
            </a:r>
            <a:r>
              <a:rPr lang="en-US" sz="2600" dirty="0">
                <a:latin typeface="Arial Narrow" pitchFamily="34" charset="0"/>
                <a:cs typeface="Times New Roman" pitchFamily="18" charset="0"/>
              </a:rPr>
              <a:t>The ecumenical councils also reflect the collegiality of Bishops. </a:t>
            </a:r>
          </a:p>
          <a:p>
            <a:pPr algn="just"/>
            <a:endParaRPr lang="en-US" sz="2600" dirty="0">
              <a:latin typeface="Arial Narrow" pitchFamily="34" charset="0"/>
              <a:cs typeface="Times New Roman" pitchFamily="18" charset="0"/>
            </a:endParaRPr>
          </a:p>
          <a:p>
            <a:pPr algn="just"/>
            <a:r>
              <a:rPr lang="en-US" sz="2600" dirty="0">
                <a:latin typeface="Arial Narrow" pitchFamily="34" charset="0"/>
                <a:cs typeface="Times New Roman" pitchFamily="18" charset="0"/>
              </a:rPr>
              <a:t>	The Catholic Church is the Church that has received its faith from the apostles and is led by the Bishops, the successors of the apostles. Let us be proud of being part of this great Church and do our best to preserve, live and hand down this faith from generation to generation.</a:t>
            </a:r>
            <a:endParaRPr lang="en-US" sz="2600" dirty="0">
              <a:solidFill>
                <a:srgbClr val="FF00FF"/>
              </a:solidFill>
              <a:latin typeface="Arial Narrow" pitchFamily="34" charset="0"/>
              <a:cs typeface="Times New Roman" pitchFamily="18" charset="0"/>
            </a:endParaRPr>
          </a:p>
        </p:txBody>
      </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p:cTn id="19"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I:\CLASS 8\LESSON 13\IMAGE\10.jpg"/>
          <p:cNvPicPr>
            <a:picLocks noChangeAspect="1" noChangeArrowheads="1"/>
          </p:cNvPicPr>
          <p:nvPr/>
        </p:nvPicPr>
        <p:blipFill>
          <a:blip r:embed="rId2" cstate="print"/>
          <a:srcRect/>
          <a:stretch>
            <a:fillRect/>
          </a:stretch>
        </p:blipFill>
        <p:spPr bwMode="auto">
          <a:xfrm>
            <a:off x="0" y="838200"/>
            <a:ext cx="9144000" cy="5105400"/>
          </a:xfrm>
          <a:prstGeom prst="rect">
            <a:avLst/>
          </a:prstGeom>
          <a:noFill/>
        </p:spPr>
      </p:pic>
      <p:sp>
        <p:nvSpPr>
          <p:cNvPr id="6" name="Rectangle 5"/>
          <p:cNvSpPr/>
          <p:nvPr/>
        </p:nvSpPr>
        <p:spPr>
          <a:xfrm>
            <a:off x="0" y="685800"/>
            <a:ext cx="91440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5943600"/>
            <a:ext cx="91440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6200" y="685800"/>
            <a:ext cx="8991600" cy="5486400"/>
          </a:xfrm>
          <a:prstGeom prst="rect">
            <a:avLst/>
          </a:prstGeom>
          <a:solidFill>
            <a:schemeClr val="bg1"/>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C:\Users\user\Desktop\Bitmap in Page 9-15 (Lesson 1).cdr.jpg"/>
          <p:cNvPicPr>
            <a:picLocks noChangeAspect="1" noChangeArrowheads="1"/>
          </p:cNvPicPr>
          <p:nvPr/>
        </p:nvPicPr>
        <p:blipFill>
          <a:blip r:embed="rId2" cstate="print"/>
          <a:srcRect/>
          <a:stretch>
            <a:fillRect/>
          </a:stretch>
        </p:blipFill>
        <p:spPr bwMode="auto">
          <a:xfrm>
            <a:off x="1828800" y="762000"/>
            <a:ext cx="5486400" cy="5257800"/>
          </a:xfrm>
          <a:prstGeom prst="rect">
            <a:avLst/>
          </a:prstGeom>
          <a:noFill/>
        </p:spPr>
      </p:pic>
      <p:sp>
        <p:nvSpPr>
          <p:cNvPr id="4" name="Title 1"/>
          <p:cNvSpPr>
            <a:spLocks noGrp="1"/>
          </p:cNvSpPr>
          <p:nvPr>
            <p:ph type="title"/>
          </p:nvPr>
        </p:nvSpPr>
        <p:spPr>
          <a:xfrm>
            <a:off x="0" y="1828800"/>
            <a:ext cx="9144000" cy="1752600"/>
          </a:xfrm>
        </p:spPr>
        <p:txBody>
          <a:bodyPr>
            <a:noAutofit/>
          </a:bodyPr>
          <a:lstStyle/>
          <a:p>
            <a:pPr algn="ctr"/>
            <a:r>
              <a:rPr lang="en-US" sz="3500" b="1" dirty="0">
                <a:solidFill>
                  <a:srgbClr val="FF0000"/>
                </a:solidFill>
                <a:latin typeface="Cooper Std Black" pitchFamily="18" charset="0"/>
                <a:cs typeface="Times New Roman" pitchFamily="18" charset="0"/>
              </a:rPr>
              <a:t>Word of God: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to Read and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Meditate</a:t>
            </a:r>
            <a:endParaRPr lang="en-US" sz="3500" b="1"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228600" y="3886200"/>
            <a:ext cx="8686800" cy="533400"/>
          </a:xfrm>
        </p:spPr>
        <p:txBody>
          <a:bodyPr>
            <a:noAutofit/>
          </a:bodyPr>
          <a:lstStyle/>
          <a:p>
            <a:pPr algn="ctr">
              <a:buNone/>
            </a:pPr>
            <a:r>
              <a:rPr lang="en-US" sz="3000" dirty="0">
                <a:solidFill>
                  <a:schemeClr val="tx1"/>
                </a:solidFill>
                <a:latin typeface="Arial Narrow" pitchFamily="34" charset="0"/>
                <a:cs typeface="Times New Roman" pitchFamily="18" charset="0"/>
              </a:rPr>
              <a:t>Eph: 27:17-22</a:t>
            </a:r>
            <a:endParaRPr lang="en-US" sz="3000" dirty="0">
              <a:solidFill>
                <a:schemeClr val="tx1"/>
              </a:solidFill>
              <a:latin typeface="Arial Narrow" pitchFamily="34" charset="0"/>
              <a:cs typeface="Times New Roman" pitchFamily="18"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914400" y="1600200"/>
            <a:ext cx="7315200" cy="4572000"/>
          </a:xfrm>
          <a:prstGeom prst="ellipse">
            <a:avLst/>
          </a:prstGeom>
          <a:solidFill>
            <a:schemeClr val="bg1"/>
          </a:solidFill>
          <a:ln>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1143000" y="2819400"/>
            <a:ext cx="6934200" cy="838200"/>
          </a:xfrm>
        </p:spPr>
        <p:txBody>
          <a:bodyPr>
            <a:noAutofit/>
          </a:bodyPr>
          <a:lstStyle/>
          <a:p>
            <a:pPr algn="ctr"/>
            <a:r>
              <a:rPr lang="en-US" sz="3500" b="1" dirty="0">
                <a:solidFill>
                  <a:srgbClr val="FF0000"/>
                </a:solidFill>
                <a:latin typeface="Cooper Std Black" pitchFamily="18" charset="0"/>
                <a:cs typeface="Times New Roman" pitchFamily="18" charset="0"/>
              </a:rPr>
              <a:t>Word of God to Remember</a:t>
            </a:r>
            <a:br>
              <a:rPr lang="en-US" sz="3500" b="1" dirty="0">
                <a:solidFill>
                  <a:srgbClr val="FF0000"/>
                </a:solidFill>
                <a:latin typeface="Cooper Std Black" pitchFamily="18" charset="0"/>
                <a:cs typeface="Times New Roman" pitchFamily="18" charset="0"/>
              </a:rPr>
            </a:br>
            <a:endParaRPr lang="en-US" sz="3500" b="1"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685800" y="3505200"/>
            <a:ext cx="7696200" cy="1981200"/>
          </a:xfrm>
        </p:spPr>
        <p:txBody>
          <a:bodyPr>
            <a:noAutofit/>
          </a:bodyPr>
          <a:lstStyle/>
          <a:p>
            <a:pPr algn="ctr">
              <a:buNone/>
            </a:pPr>
            <a:r>
              <a:rPr lang="en-US" sz="2600" dirty="0">
                <a:solidFill>
                  <a:schemeClr val="tx1"/>
                </a:solidFill>
                <a:latin typeface="Arial Narrow" pitchFamily="34" charset="0"/>
                <a:cs typeface="Times New Roman" pitchFamily="18" charset="0"/>
              </a:rPr>
              <a:t>You </a:t>
            </a:r>
            <a:r>
              <a:rPr lang="en-US" sz="2600" dirty="0">
                <a:solidFill>
                  <a:schemeClr val="tx1"/>
                </a:solidFill>
                <a:latin typeface="Arial Narrow" pitchFamily="34" charset="0"/>
                <a:cs typeface="Times New Roman" pitchFamily="18" charset="0"/>
              </a:rPr>
              <a:t>are citizens with the saints and also members </a:t>
            </a:r>
          </a:p>
          <a:p>
            <a:pPr algn="ctr">
              <a:buNone/>
            </a:pPr>
            <a:r>
              <a:rPr lang="en-US" sz="2600" dirty="0">
                <a:solidFill>
                  <a:schemeClr val="tx1"/>
                </a:solidFill>
                <a:latin typeface="Arial Narrow" pitchFamily="34" charset="0"/>
                <a:cs typeface="Times New Roman" pitchFamily="18" charset="0"/>
              </a:rPr>
              <a:t>of the </a:t>
            </a:r>
            <a:r>
              <a:rPr lang="en-US" sz="2600" dirty="0" err="1">
                <a:solidFill>
                  <a:schemeClr val="tx1"/>
                </a:solidFill>
                <a:latin typeface="Arial Narrow" pitchFamily="34" charset="0"/>
                <a:cs typeface="Times New Roman" pitchFamily="18" charset="0"/>
              </a:rPr>
              <a:t>hosehold</a:t>
            </a:r>
            <a:r>
              <a:rPr lang="en-US" sz="2600" dirty="0">
                <a:solidFill>
                  <a:schemeClr val="tx1"/>
                </a:solidFill>
                <a:latin typeface="Arial Narrow" pitchFamily="34" charset="0"/>
                <a:cs typeface="Times New Roman" pitchFamily="18" charset="0"/>
              </a:rPr>
              <a:t> of God, built upon the foundation </a:t>
            </a:r>
          </a:p>
          <a:p>
            <a:pPr algn="ctr">
              <a:buNone/>
            </a:pPr>
            <a:r>
              <a:rPr lang="en-US" sz="2600" dirty="0">
                <a:solidFill>
                  <a:schemeClr val="tx1"/>
                </a:solidFill>
                <a:latin typeface="Arial Narrow" pitchFamily="34" charset="0"/>
                <a:cs typeface="Times New Roman" pitchFamily="18" charset="0"/>
              </a:rPr>
              <a:t>of the </a:t>
            </a:r>
            <a:r>
              <a:rPr lang="en-US" sz="2600" dirty="0" err="1">
                <a:solidFill>
                  <a:schemeClr val="tx1"/>
                </a:solidFill>
                <a:latin typeface="Arial Narrow" pitchFamily="34" charset="0"/>
                <a:cs typeface="Times New Roman" pitchFamily="18" charset="0"/>
              </a:rPr>
              <a:t>apostlesand</a:t>
            </a:r>
            <a:r>
              <a:rPr lang="en-US" sz="2600" dirty="0">
                <a:solidFill>
                  <a:schemeClr val="tx1"/>
                </a:solidFill>
                <a:latin typeface="Arial Narrow" pitchFamily="34" charset="0"/>
                <a:cs typeface="Times New Roman" pitchFamily="18" charset="0"/>
              </a:rPr>
              <a:t> prophets, with Christ Jesus </a:t>
            </a:r>
          </a:p>
          <a:p>
            <a:pPr algn="ctr">
              <a:buNone/>
            </a:pPr>
            <a:r>
              <a:rPr lang="en-US" sz="2600" dirty="0">
                <a:solidFill>
                  <a:schemeClr val="tx1"/>
                </a:solidFill>
                <a:latin typeface="Arial Narrow" pitchFamily="34" charset="0"/>
                <a:cs typeface="Times New Roman" pitchFamily="18" charset="0"/>
              </a:rPr>
              <a:t>himself as the cornerstone </a:t>
            </a:r>
          </a:p>
          <a:p>
            <a:pPr algn="ctr">
              <a:buNone/>
            </a:pPr>
            <a:r>
              <a:rPr lang="en-US" sz="2600" dirty="0">
                <a:solidFill>
                  <a:schemeClr val="tx1"/>
                </a:solidFill>
                <a:latin typeface="Arial Narrow" pitchFamily="34" charset="0"/>
                <a:cs typeface="Times New Roman" pitchFamily="18" charset="0"/>
              </a:rPr>
              <a:t>(Eph: 2:20).</a:t>
            </a:r>
            <a:endParaRPr lang="en-US" sz="2600" dirty="0">
              <a:solidFill>
                <a:schemeClr val="tx1"/>
              </a:solidFill>
              <a:latin typeface="Arial Narrow" pitchFamily="34" charset="0"/>
              <a:cs typeface="Times New Roman" pitchFamily="18" charset="0"/>
            </a:endParaRPr>
          </a:p>
        </p:txBody>
      </p:sp>
      <p:sp>
        <p:nvSpPr>
          <p:cNvPr id="7" name="5-Point Star 6"/>
          <p:cNvSpPr/>
          <p:nvPr/>
        </p:nvSpPr>
        <p:spPr>
          <a:xfrm>
            <a:off x="1143000" y="1981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5-Point Star 7"/>
          <p:cNvSpPr/>
          <p:nvPr/>
        </p:nvSpPr>
        <p:spPr>
          <a:xfrm>
            <a:off x="1905000" y="1600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2590800" y="1295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3429000" y="114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5105400" y="55626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5943600" y="5334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6781800" y="495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7543800" y="4343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981200"/>
            <a:ext cx="8991600" cy="3581400"/>
          </a:xfrm>
          <a:prstGeom prst="rect">
            <a:avLst/>
          </a:prstGeom>
          <a:solidFill>
            <a:srgbClr val="CCFF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286000"/>
            <a:ext cx="9144000" cy="838200"/>
          </a:xfrm>
        </p:spPr>
        <p:txBody>
          <a:bodyPr>
            <a:normAutofit/>
          </a:bodyPr>
          <a:lstStyle/>
          <a:p>
            <a:pPr algn="ctr"/>
            <a:r>
              <a:rPr lang="en-US" sz="3500" b="1" dirty="0">
                <a:solidFill>
                  <a:srgbClr val="002060"/>
                </a:solidFill>
                <a:latin typeface="Cooper Std Black" pitchFamily="18" charset="0"/>
                <a:cs typeface="Times New Roman" pitchFamily="18" charset="0"/>
              </a:rPr>
              <a:t>Let us Pray</a:t>
            </a:r>
          </a:p>
        </p:txBody>
      </p:sp>
      <p:sp>
        <p:nvSpPr>
          <p:cNvPr id="5" name="Content Placeholder 2"/>
          <p:cNvSpPr>
            <a:spLocks noGrp="1"/>
          </p:cNvSpPr>
          <p:nvPr>
            <p:ph idx="1"/>
          </p:nvPr>
        </p:nvSpPr>
        <p:spPr>
          <a:xfrm>
            <a:off x="0" y="3124200"/>
            <a:ext cx="9144000" cy="11430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Lord, just as Moses led the Chosen people of God to </a:t>
            </a:r>
          </a:p>
          <a:p>
            <a:pPr marL="0" indent="0" algn="ctr">
              <a:buNone/>
            </a:pPr>
            <a:r>
              <a:rPr lang="en-US" sz="3000" dirty="0">
                <a:solidFill>
                  <a:schemeClr val="tx1"/>
                </a:solidFill>
                <a:latin typeface="Arial Narrow" pitchFamily="34" charset="0"/>
                <a:cs typeface="Times New Roman" pitchFamily="18" charset="0"/>
              </a:rPr>
              <a:t>the Promised Land, bless the Shepherds of our </a:t>
            </a:r>
          </a:p>
          <a:p>
            <a:pPr marL="0" indent="0" algn="ctr">
              <a:buNone/>
            </a:pPr>
            <a:r>
              <a:rPr lang="en-US" sz="3000" dirty="0">
                <a:solidFill>
                  <a:schemeClr val="tx1"/>
                </a:solidFill>
                <a:latin typeface="Arial Narrow" pitchFamily="34" charset="0"/>
                <a:cs typeface="Times New Roman" pitchFamily="18" charset="0"/>
              </a:rPr>
              <a:t>Church so that they may effectively lead your people </a:t>
            </a:r>
          </a:p>
          <a:p>
            <a:pPr marL="0" indent="0" algn="ctr">
              <a:buNone/>
            </a:pPr>
            <a:r>
              <a:rPr lang="en-US" sz="3000" dirty="0">
                <a:solidFill>
                  <a:schemeClr val="tx1"/>
                </a:solidFill>
                <a:latin typeface="Arial Narrow" pitchFamily="34" charset="0"/>
                <a:cs typeface="Times New Roman" pitchFamily="18" charset="0"/>
              </a:rPr>
              <a:t>towards the heavenly Jerusalem.</a:t>
            </a:r>
            <a:endParaRPr lang="en-US" sz="3000" dirty="0">
              <a:solidFill>
                <a:schemeClr val="tx1"/>
              </a:solidFill>
              <a:latin typeface="Arial Narrow" pitchFamily="34" charset="0"/>
              <a:cs typeface="Times New Roman" pitchFamily="18"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2400" y="2514600"/>
            <a:ext cx="8763000" cy="2743200"/>
          </a:xfrm>
          <a:prstGeom prst="rect">
            <a:avLst/>
          </a:prstGeom>
          <a:solidFill>
            <a:srgbClr val="CC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667000"/>
            <a:ext cx="9144000" cy="990600"/>
          </a:xfrm>
        </p:spPr>
        <p:txBody>
          <a:bodyPr>
            <a:noAutofit/>
          </a:bodyPr>
          <a:lstStyle/>
          <a:p>
            <a:pPr algn="ctr"/>
            <a:r>
              <a:rPr lang="en-US" sz="3500" b="1" dirty="0">
                <a:solidFill>
                  <a:srgbClr val="002060"/>
                </a:solidFill>
                <a:latin typeface="Cooper Std Black" pitchFamily="18" charset="0"/>
                <a:cs typeface="Times New Roman" pitchFamily="18" charset="0"/>
              </a:rPr>
              <a:t>My Resolution</a:t>
            </a:r>
            <a:endParaRPr lang="en-US" sz="35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0" y="3657600"/>
            <a:ext cx="9144000" cy="12954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I shall pray for my Parish </a:t>
            </a:r>
          </a:p>
          <a:p>
            <a:pPr marL="0" indent="0" algn="ctr">
              <a:buNone/>
            </a:pPr>
            <a:r>
              <a:rPr lang="en-US" sz="3000" dirty="0">
                <a:solidFill>
                  <a:schemeClr val="tx1"/>
                </a:solidFill>
                <a:latin typeface="Arial Narrow" pitchFamily="34" charset="0"/>
                <a:cs typeface="Times New Roman" pitchFamily="18" charset="0"/>
              </a:rPr>
              <a:t>Priest and Bishop every day.</a:t>
            </a:r>
            <a:endParaRPr lang="en-US" sz="3000" dirty="0">
              <a:solidFill>
                <a:schemeClr val="tx1"/>
              </a:solidFill>
              <a:latin typeface="Arial Narrow" pitchFamily="34" charset="0"/>
              <a:cs typeface="Times New Roman" pitchFamily="18"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066800"/>
            <a:ext cx="8991600" cy="5105400"/>
          </a:xfrm>
          <a:prstGeom prst="rect">
            <a:avLst/>
          </a:prstGeom>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8100000" scaled="1"/>
            <a:tileRect/>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219200"/>
            <a:ext cx="9144000" cy="838200"/>
          </a:xfrm>
        </p:spPr>
        <p:txBody>
          <a:bodyPr>
            <a:noAutofit/>
          </a:bodyPr>
          <a:lstStyle/>
          <a:p>
            <a:pPr algn="ctr"/>
            <a:r>
              <a:rPr lang="en-US" sz="3400" b="1" dirty="0">
                <a:solidFill>
                  <a:srgbClr val="FF0000"/>
                </a:solidFill>
                <a:latin typeface="Cooper Std Black" pitchFamily="18" charset="0"/>
                <a:cs typeface="Times New Roman" pitchFamily="18" charset="0"/>
              </a:rPr>
              <a:t>To Think with the Church</a:t>
            </a:r>
            <a:endParaRPr lang="en-US" sz="3400"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76200" y="2209800"/>
            <a:ext cx="8915400" cy="914400"/>
          </a:xfrm>
        </p:spPr>
        <p:txBody>
          <a:bodyPr>
            <a:noAutofit/>
          </a:bodyPr>
          <a:lstStyle/>
          <a:p>
            <a:pPr marL="0" indent="0" algn="just">
              <a:buNone/>
            </a:pPr>
            <a:r>
              <a:rPr lang="en-US" sz="2900" dirty="0">
                <a:solidFill>
                  <a:schemeClr val="tx1"/>
                </a:solidFill>
                <a:latin typeface="Arial Narrow" pitchFamily="34" charset="0"/>
                <a:cs typeface="Times New Roman" pitchFamily="18" charset="0"/>
              </a:rPr>
              <a:t>	Just </a:t>
            </a:r>
            <a:r>
              <a:rPr lang="en-US" sz="2900" dirty="0">
                <a:solidFill>
                  <a:schemeClr val="tx1"/>
                </a:solidFill>
                <a:latin typeface="Arial Narrow" pitchFamily="34" charset="0"/>
                <a:cs typeface="Times New Roman" pitchFamily="18" charset="0"/>
              </a:rPr>
              <a:t>as, in accordance with the Lord's decree, St Peter and the rest of the apostles constitute a unique apostolic college, so in like fashion the Roman Pontiff, Peter's successor, and the bishops, the successors of the apostles, are related with and united to one another. Indeed, the very ancient discipline whereby the bishops installed throughout the whole world lived in communion with one another and with the Roman Pontiff in a bond of </a:t>
            </a:r>
            <a:r>
              <a:rPr lang="en-US" sz="2900" dirty="0">
                <a:solidFill>
                  <a:schemeClr val="tx1"/>
                </a:solidFill>
                <a:latin typeface="Arial Narrow" pitchFamily="34" charset="0"/>
                <a:cs typeface="Times New Roman" pitchFamily="18" charset="0"/>
              </a:rPr>
              <a:t>unity, charity </a:t>
            </a:r>
            <a:r>
              <a:rPr lang="en-US" sz="2900" dirty="0">
                <a:solidFill>
                  <a:schemeClr val="tx1"/>
                </a:solidFill>
                <a:latin typeface="Arial Narrow" pitchFamily="34" charset="0"/>
                <a:cs typeface="Times New Roman" pitchFamily="18" charset="0"/>
              </a:rPr>
              <a:t>and peace  (Vat. II, The Church No. 22).</a:t>
            </a:r>
            <a:endParaRPr lang="en-US" sz="2900" dirty="0">
              <a:solidFill>
                <a:schemeClr val="tx1"/>
              </a:solidFill>
              <a:latin typeface="Arial Narrow" pitchFamily="34" charset="0"/>
              <a:cs typeface="Times New Roman" pitchFamily="18" charset="0"/>
            </a:endParaRPr>
          </a:p>
        </p:txBody>
      </p:sp>
      <p:sp>
        <p:nvSpPr>
          <p:cNvPr id="16" name="Sun 15"/>
          <p:cNvSpPr/>
          <p:nvPr/>
        </p:nvSpPr>
        <p:spPr>
          <a:xfrm>
            <a:off x="228600" y="6096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un 16"/>
          <p:cNvSpPr/>
          <p:nvPr/>
        </p:nvSpPr>
        <p:spPr>
          <a:xfrm>
            <a:off x="8001000" y="6096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583793"/>
            <a:ext cx="9144000" cy="1092607"/>
          </a:xfrm>
          <a:prstGeom prst="rect">
            <a:avLst/>
          </a:prstGeom>
          <a:noFill/>
        </p:spPr>
        <p:txBody>
          <a:bodyPr wrap="square" rtlCol="0">
            <a:spAutoFit/>
          </a:bodyPr>
          <a:lstStyle/>
          <a:p>
            <a:pPr algn="ctr"/>
            <a:r>
              <a:rPr lang="en-US" sz="3000" b="1" dirty="0">
                <a:latin typeface="Cooper Std Black" pitchFamily="18" charset="0"/>
                <a:cs typeface="Times New Roman" pitchFamily="18" charset="0"/>
              </a:rPr>
              <a:t>LESSON 13</a:t>
            </a:r>
          </a:p>
          <a:p>
            <a:pPr algn="ctr"/>
            <a:r>
              <a:rPr lang="en-US" sz="3500" b="1" dirty="0">
                <a:solidFill>
                  <a:srgbClr val="FF0000"/>
                </a:solidFill>
                <a:latin typeface="Cooper Std Black" pitchFamily="18" charset="0"/>
                <a:cs typeface="Times New Roman" pitchFamily="18" charset="0"/>
              </a:rPr>
              <a:t>THE CHURCH IS APOSTOLIC</a:t>
            </a:r>
            <a:endParaRPr lang="en-US" sz="3500" b="1" dirty="0">
              <a:latin typeface="Cooper Std Black" pitchFamily="18" charset="0"/>
              <a:cs typeface="Times New Roman" pitchFamily="18" charset="0"/>
            </a:endParaRPr>
          </a:p>
        </p:txBody>
      </p:sp>
      <p:pic>
        <p:nvPicPr>
          <p:cNvPr id="2" name="Picture 2" descr="I:\CLASS 8\LESSON 13\IMAGE\1.jpg"/>
          <p:cNvPicPr>
            <a:picLocks noChangeAspect="1" noChangeArrowheads="1"/>
          </p:cNvPicPr>
          <p:nvPr/>
        </p:nvPicPr>
        <p:blipFill>
          <a:blip r:embed="rId2" cstate="print"/>
          <a:srcRect/>
          <a:stretch>
            <a:fillRect/>
          </a:stretch>
        </p:blipFill>
        <p:spPr bwMode="auto">
          <a:xfrm>
            <a:off x="381000" y="1905000"/>
            <a:ext cx="8398933" cy="4724400"/>
          </a:xfrm>
          <a:prstGeom prst="rect">
            <a:avLst/>
          </a:prstGeom>
          <a:noFill/>
        </p:spPr>
      </p:pic>
    </p:spTree>
    <p:extLst>
      <p:ext uri="{BB962C8B-B14F-4D97-AF65-F5344CB8AC3E}">
        <p14:creationId xmlns="" xmlns:p14="http://schemas.microsoft.com/office/powerpoint/2010/main" val="3886861740"/>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228600"/>
            <a:ext cx="8991600" cy="6324600"/>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533400"/>
            <a:ext cx="9144000" cy="838200"/>
          </a:xfrm>
        </p:spPr>
        <p:txBody>
          <a:bodyPr>
            <a:noAutofit/>
          </a:bodyPr>
          <a:lstStyle/>
          <a:p>
            <a:pPr algn="ctr"/>
            <a:r>
              <a:rPr lang="en-US" sz="3400" b="1" dirty="0">
                <a:solidFill>
                  <a:srgbClr val="002060"/>
                </a:solidFill>
                <a:latin typeface="Cooper Std Black" pitchFamily="18" charset="0"/>
                <a:cs typeface="Times New Roman" pitchFamily="18" charset="0"/>
              </a:rPr>
              <a:t>To Know the Mother Church</a:t>
            </a:r>
            <a:endParaRPr lang="en-US" sz="34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228600" y="1219200"/>
            <a:ext cx="8686800" cy="3638536"/>
          </a:xfrm>
        </p:spPr>
        <p:txBody>
          <a:bodyPr>
            <a:noAutofit/>
          </a:bodyPr>
          <a:lstStyle/>
          <a:p>
            <a:pPr marL="0" indent="0" algn="just">
              <a:buNone/>
            </a:pPr>
            <a:r>
              <a:rPr lang="en-US" sz="2400" dirty="0">
                <a:solidFill>
                  <a:schemeClr val="tx1"/>
                </a:solidFill>
                <a:latin typeface="Arial Narrow" pitchFamily="34" charset="0"/>
                <a:cs typeface="Times New Roman" pitchFamily="18" charset="0"/>
              </a:rPr>
              <a:t>	With </a:t>
            </a:r>
            <a:r>
              <a:rPr lang="en-US" sz="2400" dirty="0">
                <a:solidFill>
                  <a:schemeClr val="tx1"/>
                </a:solidFill>
                <a:latin typeface="Arial Narrow" pitchFamily="34" charset="0"/>
                <a:cs typeface="Times New Roman" pitchFamily="18" charset="0"/>
              </a:rPr>
              <a:t>a view to free the Mar </a:t>
            </a:r>
            <a:r>
              <a:rPr lang="en-US" sz="2400" dirty="0" err="1">
                <a:solidFill>
                  <a:schemeClr val="tx1"/>
                </a:solidFill>
                <a:latin typeface="Arial Narrow" pitchFamily="34" charset="0"/>
                <a:cs typeface="Times New Roman" pitchFamily="18" charset="0"/>
              </a:rPr>
              <a:t>Thomma</a:t>
            </a:r>
            <a:r>
              <a:rPr lang="en-US" sz="2400" dirty="0">
                <a:solidFill>
                  <a:schemeClr val="tx1"/>
                </a:solidFill>
                <a:latin typeface="Arial Narrow" pitchFamily="34" charset="0"/>
                <a:cs typeface="Times New Roman" pitchFamily="18" charset="0"/>
              </a:rPr>
              <a:t> Christians from the Latin jurisdiction, which </a:t>
            </a:r>
            <a:r>
              <a:rPr lang="en-US" sz="2400" dirty="0">
                <a:solidFill>
                  <a:schemeClr val="tx1"/>
                </a:solidFill>
                <a:latin typeface="Arial Narrow" pitchFamily="34" charset="0"/>
                <a:cs typeface="Times New Roman" pitchFamily="18" charset="0"/>
              </a:rPr>
              <a:t>lasted </a:t>
            </a:r>
            <a:r>
              <a:rPr lang="en-US" sz="2400" dirty="0">
                <a:solidFill>
                  <a:schemeClr val="tx1"/>
                </a:solidFill>
                <a:latin typeface="Arial Narrow" pitchFamily="34" charset="0"/>
                <a:cs typeface="Times New Roman" pitchFamily="18" charset="0"/>
              </a:rPr>
              <a:t>for about four centuries, and restore its individuality, Pope Leo </a:t>
            </a:r>
            <a:r>
              <a:rPr lang="en-US" sz="2400" dirty="0">
                <a:solidFill>
                  <a:schemeClr val="tx1"/>
                </a:solidFill>
                <a:latin typeface="Arial Narrow" pitchFamily="34" charset="0"/>
                <a:cs typeface="Times New Roman" pitchFamily="18" charset="0"/>
              </a:rPr>
              <a:t>XIII established </a:t>
            </a:r>
            <a:r>
              <a:rPr lang="en-US" sz="2400" dirty="0">
                <a:solidFill>
                  <a:schemeClr val="tx1"/>
                </a:solidFill>
                <a:latin typeface="Arial Narrow" pitchFamily="34" charset="0"/>
                <a:cs typeface="Times New Roman" pitchFamily="18" charset="0"/>
              </a:rPr>
              <a:t>a separate hierarchy for the Latin Catholics, in September </a:t>
            </a:r>
            <a:r>
              <a:rPr lang="en-US" sz="2400" dirty="0">
                <a:solidFill>
                  <a:schemeClr val="tx1"/>
                </a:solidFill>
                <a:latin typeface="Arial Narrow" pitchFamily="34" charset="0"/>
                <a:cs typeface="Times New Roman" pitchFamily="18" charset="0"/>
              </a:rPr>
              <a:t>1886 Thereafter</a:t>
            </a:r>
            <a:r>
              <a:rPr lang="en-US" sz="2400" dirty="0">
                <a:solidFill>
                  <a:schemeClr val="tx1"/>
                </a:solidFill>
                <a:latin typeface="Arial Narrow" pitchFamily="34" charset="0"/>
                <a:cs typeface="Times New Roman" pitchFamily="18" charset="0"/>
              </a:rPr>
              <a:t>, the Mar </a:t>
            </a:r>
            <a:r>
              <a:rPr lang="en-US" sz="2400" dirty="0" err="1">
                <a:solidFill>
                  <a:schemeClr val="tx1"/>
                </a:solidFill>
                <a:latin typeface="Arial Narrow" pitchFamily="34" charset="0"/>
                <a:cs typeface="Times New Roman" pitchFamily="18" charset="0"/>
              </a:rPr>
              <a:t>Thomma</a:t>
            </a:r>
            <a:r>
              <a:rPr lang="en-US" sz="2400" dirty="0">
                <a:solidFill>
                  <a:schemeClr val="tx1"/>
                </a:solidFill>
                <a:latin typeface="Arial Narrow" pitchFamily="34" charset="0"/>
                <a:cs typeface="Times New Roman" pitchFamily="18" charset="0"/>
              </a:rPr>
              <a:t> Christians were brought directly under Roman </a:t>
            </a:r>
            <a:r>
              <a:rPr lang="en-US" sz="2400" dirty="0">
                <a:solidFill>
                  <a:schemeClr val="tx1"/>
                </a:solidFill>
                <a:latin typeface="Arial Narrow" pitchFamily="34" charset="0"/>
                <a:cs typeface="Times New Roman" pitchFamily="18" charset="0"/>
              </a:rPr>
              <a:t>rule on </a:t>
            </a:r>
            <a:r>
              <a:rPr lang="en-US" sz="2400" dirty="0">
                <a:solidFill>
                  <a:schemeClr val="tx1"/>
                </a:solidFill>
                <a:latin typeface="Arial Narrow" pitchFamily="34" charset="0"/>
                <a:cs typeface="Times New Roman" pitchFamily="18" charset="0"/>
              </a:rPr>
              <a:t>20th May 1887. Thus, </a:t>
            </a:r>
            <a:r>
              <a:rPr lang="en-US" sz="2400" dirty="0" err="1">
                <a:solidFill>
                  <a:schemeClr val="tx1"/>
                </a:solidFill>
                <a:latin typeface="Arial Narrow" pitchFamily="34" charset="0"/>
                <a:cs typeface="Times New Roman" pitchFamily="18" charset="0"/>
              </a:rPr>
              <a:t>Kottyam</a:t>
            </a:r>
            <a:r>
              <a:rPr lang="en-US" sz="2400" dirty="0">
                <a:solidFill>
                  <a:schemeClr val="tx1"/>
                </a:solidFill>
                <a:latin typeface="Arial Narrow" pitchFamily="34" charset="0"/>
                <a:cs typeface="Times New Roman" pitchFamily="18" charset="0"/>
              </a:rPr>
              <a:t> and </a:t>
            </a:r>
            <a:r>
              <a:rPr lang="en-US" sz="2400" dirty="0" err="1">
                <a:solidFill>
                  <a:schemeClr val="tx1"/>
                </a:solidFill>
                <a:latin typeface="Arial Narrow" pitchFamily="34" charset="0"/>
                <a:cs typeface="Times New Roman" pitchFamily="18" charset="0"/>
              </a:rPr>
              <a:t>Trichur</a:t>
            </a:r>
            <a:r>
              <a:rPr lang="en-US" sz="2400" dirty="0">
                <a:solidFill>
                  <a:schemeClr val="tx1"/>
                </a:solidFill>
                <a:latin typeface="Arial Narrow" pitchFamily="34" charset="0"/>
                <a:cs typeface="Times New Roman" pitchFamily="18" charset="0"/>
              </a:rPr>
              <a:t> Vicariates were established. Later </a:t>
            </a:r>
            <a:r>
              <a:rPr lang="en-US" sz="2400" dirty="0">
                <a:solidFill>
                  <a:schemeClr val="tx1"/>
                </a:solidFill>
                <a:latin typeface="Arial Narrow" pitchFamily="34" charset="0"/>
                <a:cs typeface="Times New Roman" pitchFamily="18" charset="0"/>
              </a:rPr>
              <a:t>for </a:t>
            </a:r>
            <a:r>
              <a:rPr lang="en-US" sz="2400" dirty="0">
                <a:solidFill>
                  <a:schemeClr val="tx1"/>
                </a:solidFill>
                <a:latin typeface="Arial Narrow" pitchFamily="34" charset="0"/>
                <a:cs typeface="Times New Roman" pitchFamily="18" charset="0"/>
              </a:rPr>
              <a:t>better administration the Mar </a:t>
            </a:r>
            <a:r>
              <a:rPr lang="en-US" sz="2400" dirty="0" err="1">
                <a:solidFill>
                  <a:schemeClr val="tx1"/>
                </a:solidFill>
                <a:latin typeface="Arial Narrow" pitchFamily="34" charset="0"/>
                <a:cs typeface="Times New Roman" pitchFamily="18" charset="0"/>
              </a:rPr>
              <a:t>Thomma</a:t>
            </a:r>
            <a:r>
              <a:rPr lang="en-US" sz="2400" dirty="0">
                <a:solidFill>
                  <a:schemeClr val="tx1"/>
                </a:solidFill>
                <a:latin typeface="Arial Narrow" pitchFamily="34" charset="0"/>
                <a:cs typeface="Times New Roman" pitchFamily="18" charset="0"/>
              </a:rPr>
              <a:t> Christians were brought under </a:t>
            </a:r>
            <a:r>
              <a:rPr lang="en-US" sz="2400" dirty="0">
                <a:solidFill>
                  <a:schemeClr val="tx1"/>
                </a:solidFill>
                <a:latin typeface="Arial Narrow" pitchFamily="34" charset="0"/>
                <a:cs typeface="Times New Roman" pitchFamily="18" charset="0"/>
              </a:rPr>
              <a:t>three Vicariates </a:t>
            </a:r>
            <a:r>
              <a:rPr lang="en-US" sz="2400" dirty="0">
                <a:solidFill>
                  <a:schemeClr val="tx1"/>
                </a:solidFill>
                <a:latin typeface="Arial Narrow" pitchFamily="34" charset="0"/>
                <a:cs typeface="Times New Roman" pitchFamily="18" charset="0"/>
              </a:rPr>
              <a:t>- </a:t>
            </a:r>
            <a:r>
              <a:rPr lang="en-US" sz="2400" dirty="0" err="1">
                <a:solidFill>
                  <a:schemeClr val="tx1"/>
                </a:solidFill>
                <a:latin typeface="Arial Narrow" pitchFamily="34" charset="0"/>
                <a:cs typeface="Times New Roman" pitchFamily="18" charset="0"/>
              </a:rPr>
              <a:t>Trichur</a:t>
            </a:r>
            <a:r>
              <a:rPr lang="en-US" sz="2400" dirty="0">
                <a:solidFill>
                  <a:schemeClr val="tx1"/>
                </a:solidFill>
                <a:latin typeface="Arial Narrow" pitchFamily="34" charset="0"/>
                <a:cs typeface="Times New Roman" pitchFamily="18" charset="0"/>
              </a:rPr>
              <a:t>, </a:t>
            </a:r>
            <a:r>
              <a:rPr lang="en-US" sz="2400" dirty="0" err="1">
                <a:solidFill>
                  <a:schemeClr val="tx1"/>
                </a:solidFill>
                <a:latin typeface="Arial Narrow" pitchFamily="34" charset="0"/>
                <a:cs typeface="Times New Roman" pitchFamily="18" charset="0"/>
              </a:rPr>
              <a:t>Changanacherry</a:t>
            </a:r>
            <a:r>
              <a:rPr lang="en-US" sz="2400" dirty="0">
                <a:solidFill>
                  <a:schemeClr val="tx1"/>
                </a:solidFill>
                <a:latin typeface="Arial Narrow" pitchFamily="34" charset="0"/>
                <a:cs typeface="Times New Roman" pitchFamily="18" charset="0"/>
              </a:rPr>
              <a:t> and </a:t>
            </a:r>
            <a:r>
              <a:rPr lang="en-US" sz="2400" dirty="0" err="1">
                <a:solidFill>
                  <a:schemeClr val="tx1"/>
                </a:solidFill>
                <a:latin typeface="Arial Narrow" pitchFamily="34" charset="0"/>
                <a:cs typeface="Times New Roman" pitchFamily="18" charset="0"/>
              </a:rPr>
              <a:t>Ernakulam</a:t>
            </a:r>
            <a:r>
              <a:rPr lang="en-US" sz="2400" dirty="0">
                <a:solidFill>
                  <a:schemeClr val="tx1"/>
                </a:solidFill>
                <a:latin typeface="Arial Narrow" pitchFamily="34" charset="0"/>
                <a:cs typeface="Times New Roman" pitchFamily="18" charset="0"/>
              </a:rPr>
              <a:t>, on 28th July 1896. For </a:t>
            </a:r>
            <a:r>
              <a:rPr lang="en-US" sz="2400" dirty="0">
                <a:solidFill>
                  <a:schemeClr val="tx1"/>
                </a:solidFill>
                <a:latin typeface="Arial Narrow" pitchFamily="34" charset="0"/>
                <a:cs typeface="Times New Roman" pitchFamily="18" charset="0"/>
              </a:rPr>
              <a:t>the first </a:t>
            </a:r>
            <a:r>
              <a:rPr lang="en-US" sz="2400" dirty="0">
                <a:solidFill>
                  <a:schemeClr val="tx1"/>
                </a:solidFill>
                <a:latin typeface="Arial Narrow" pitchFamily="34" charset="0"/>
                <a:cs typeface="Times New Roman" pitchFamily="18" charset="0"/>
              </a:rPr>
              <a:t>time three sons of the soil were made Bishops by Rome: Mar Luis </a:t>
            </a:r>
            <a:r>
              <a:rPr lang="en-US" sz="2400" dirty="0" err="1">
                <a:solidFill>
                  <a:schemeClr val="tx1"/>
                </a:solidFill>
                <a:latin typeface="Arial Narrow" pitchFamily="34" charset="0"/>
                <a:cs typeface="Times New Roman" pitchFamily="18" charset="0"/>
              </a:rPr>
              <a:t>Pazheparambil</a:t>
            </a:r>
            <a:r>
              <a:rPr lang="en-US" sz="2400" dirty="0">
                <a:solidFill>
                  <a:schemeClr val="tx1"/>
                </a:solidFill>
                <a:latin typeface="Arial Narrow" pitchFamily="34" charset="0"/>
                <a:cs typeface="Times New Roman" pitchFamily="18" charset="0"/>
              </a:rPr>
              <a:t> </a:t>
            </a:r>
            <a:r>
              <a:rPr lang="en-US" sz="2400" dirty="0">
                <a:solidFill>
                  <a:schemeClr val="tx1"/>
                </a:solidFill>
                <a:latin typeface="Arial Narrow" pitchFamily="34" charset="0"/>
                <a:cs typeface="Times New Roman" pitchFamily="18" charset="0"/>
              </a:rPr>
              <a:t>in </a:t>
            </a:r>
            <a:r>
              <a:rPr lang="en-US" sz="2400" dirty="0" err="1">
                <a:solidFill>
                  <a:schemeClr val="tx1"/>
                </a:solidFill>
                <a:latin typeface="Arial Narrow" pitchFamily="34" charset="0"/>
                <a:cs typeface="Times New Roman" pitchFamily="18" charset="0"/>
              </a:rPr>
              <a:t>Ernakulam</a:t>
            </a:r>
            <a:r>
              <a:rPr lang="en-US" sz="2400" dirty="0">
                <a:solidFill>
                  <a:schemeClr val="tx1"/>
                </a:solidFill>
                <a:latin typeface="Arial Narrow" pitchFamily="34" charset="0"/>
                <a:cs typeface="Times New Roman" pitchFamily="18" charset="0"/>
              </a:rPr>
              <a:t>, Mar John </a:t>
            </a:r>
            <a:r>
              <a:rPr lang="en-US" sz="2400" dirty="0" err="1">
                <a:solidFill>
                  <a:schemeClr val="tx1"/>
                </a:solidFill>
                <a:latin typeface="Arial Narrow" pitchFamily="34" charset="0"/>
                <a:cs typeface="Times New Roman" pitchFamily="18" charset="0"/>
              </a:rPr>
              <a:t>Menacherry</a:t>
            </a:r>
            <a:r>
              <a:rPr lang="en-US" sz="2400" dirty="0">
                <a:solidFill>
                  <a:schemeClr val="tx1"/>
                </a:solidFill>
                <a:latin typeface="Arial Narrow" pitchFamily="34" charset="0"/>
                <a:cs typeface="Times New Roman" pitchFamily="18" charset="0"/>
              </a:rPr>
              <a:t> in </a:t>
            </a:r>
            <a:r>
              <a:rPr lang="en-US" sz="2400" dirty="0" err="1">
                <a:solidFill>
                  <a:schemeClr val="tx1"/>
                </a:solidFill>
                <a:latin typeface="Arial Narrow" pitchFamily="34" charset="0"/>
                <a:cs typeface="Times New Roman" pitchFamily="18" charset="0"/>
              </a:rPr>
              <a:t>Trichur</a:t>
            </a:r>
            <a:r>
              <a:rPr lang="en-US" sz="2400" dirty="0">
                <a:solidFill>
                  <a:schemeClr val="tx1"/>
                </a:solidFill>
                <a:latin typeface="Arial Narrow" pitchFamily="34" charset="0"/>
                <a:cs typeface="Times New Roman" pitchFamily="18" charset="0"/>
              </a:rPr>
              <a:t>, and Mar </a:t>
            </a:r>
            <a:r>
              <a:rPr lang="en-US" sz="2400" dirty="0">
                <a:solidFill>
                  <a:schemeClr val="tx1"/>
                </a:solidFill>
                <a:latin typeface="Arial Narrow" pitchFamily="34" charset="0"/>
                <a:cs typeface="Times New Roman" pitchFamily="18" charset="0"/>
              </a:rPr>
              <a:t>Mathew </a:t>
            </a:r>
            <a:r>
              <a:rPr lang="en-US" sz="2400" dirty="0" err="1">
                <a:solidFill>
                  <a:schemeClr val="tx1"/>
                </a:solidFill>
                <a:latin typeface="Arial Narrow" pitchFamily="34" charset="0"/>
                <a:cs typeface="Times New Roman" pitchFamily="18" charset="0"/>
              </a:rPr>
              <a:t>Makkil</a:t>
            </a:r>
            <a:r>
              <a:rPr lang="en-US" sz="2400" dirty="0">
                <a:solidFill>
                  <a:schemeClr val="tx1"/>
                </a:solidFill>
                <a:latin typeface="Arial Narrow" pitchFamily="34" charset="0"/>
                <a:cs typeface="Times New Roman" pitchFamily="18" charset="0"/>
              </a:rPr>
              <a:t> </a:t>
            </a:r>
            <a:r>
              <a:rPr lang="en-US" sz="2400" dirty="0">
                <a:solidFill>
                  <a:schemeClr val="tx1"/>
                </a:solidFill>
                <a:latin typeface="Arial Narrow" pitchFamily="34" charset="0"/>
                <a:cs typeface="Times New Roman" pitchFamily="18" charset="0"/>
              </a:rPr>
              <a:t>in </a:t>
            </a:r>
            <a:r>
              <a:rPr lang="en-US" sz="2400" dirty="0" err="1">
                <a:solidFill>
                  <a:schemeClr val="tx1"/>
                </a:solidFill>
                <a:latin typeface="Arial Narrow" pitchFamily="34" charset="0"/>
                <a:cs typeface="Times New Roman" pitchFamily="18" charset="0"/>
              </a:rPr>
              <a:t>Changanacherry</a:t>
            </a:r>
            <a:r>
              <a:rPr lang="en-US" sz="2400" dirty="0">
                <a:solidFill>
                  <a:schemeClr val="tx1"/>
                </a:solidFill>
                <a:latin typeface="Arial Narrow" pitchFamily="34" charset="0"/>
                <a:cs typeface="Times New Roman" pitchFamily="18" charset="0"/>
              </a:rPr>
              <a:t>. Further </a:t>
            </a:r>
            <a:r>
              <a:rPr lang="en-US" sz="2400" dirty="0" err="1">
                <a:solidFill>
                  <a:schemeClr val="tx1"/>
                </a:solidFill>
                <a:latin typeface="Arial Narrow" pitchFamily="34" charset="0"/>
                <a:cs typeface="Times New Roman" pitchFamily="18" charset="0"/>
              </a:rPr>
              <a:t>Changanacherry</a:t>
            </a:r>
            <a:r>
              <a:rPr lang="en-US" sz="2400" dirty="0">
                <a:solidFill>
                  <a:schemeClr val="tx1"/>
                </a:solidFill>
                <a:latin typeface="Arial Narrow" pitchFamily="34" charset="0"/>
                <a:cs typeface="Times New Roman" pitchFamily="18" charset="0"/>
              </a:rPr>
              <a:t> vicariate was divided </a:t>
            </a:r>
            <a:r>
              <a:rPr lang="en-US" sz="2400" dirty="0">
                <a:solidFill>
                  <a:schemeClr val="tx1"/>
                </a:solidFill>
                <a:latin typeface="Arial Narrow" pitchFamily="34" charset="0"/>
                <a:cs typeface="Times New Roman" pitchFamily="18" charset="0"/>
              </a:rPr>
              <a:t>in </a:t>
            </a:r>
            <a:r>
              <a:rPr lang="en-US" sz="2400" dirty="0">
                <a:solidFill>
                  <a:schemeClr val="tx1"/>
                </a:solidFill>
                <a:latin typeface="Arial Narrow" pitchFamily="34" charset="0"/>
                <a:cs typeface="Times New Roman" pitchFamily="18" charset="0"/>
              </a:rPr>
              <a:t>1911 </a:t>
            </a:r>
            <a:r>
              <a:rPr lang="en-US" sz="2400" dirty="0">
                <a:solidFill>
                  <a:schemeClr val="tx1"/>
                </a:solidFill>
                <a:latin typeface="Arial Narrow" pitchFamily="34" charset="0"/>
                <a:cs typeface="Times New Roman" pitchFamily="18" charset="0"/>
              </a:rPr>
              <a:t>in</a:t>
            </a:r>
            <a:r>
              <a:rPr lang="en-US" sz="2400" dirty="0">
                <a:solidFill>
                  <a:schemeClr val="tx1"/>
                </a:solidFill>
                <a:latin typeface="Arial Narrow" pitchFamily="34" charset="0"/>
                <a:cs typeface="Times New Roman" pitchFamily="18" charset="0"/>
              </a:rPr>
              <a:t> order to create the diocese of </a:t>
            </a:r>
            <a:r>
              <a:rPr lang="en-US" sz="2400" dirty="0" err="1">
                <a:solidFill>
                  <a:schemeClr val="tx1"/>
                </a:solidFill>
                <a:latin typeface="Arial Narrow" pitchFamily="34" charset="0"/>
                <a:cs typeface="Times New Roman" pitchFamily="18" charset="0"/>
              </a:rPr>
              <a:t>Kottayam</a:t>
            </a:r>
            <a:r>
              <a:rPr lang="en-US" sz="2400" dirty="0">
                <a:solidFill>
                  <a:schemeClr val="tx1"/>
                </a:solidFill>
                <a:latin typeface="Arial Narrow" pitchFamily="34" charset="0"/>
                <a:cs typeface="Times New Roman" pitchFamily="18" charset="0"/>
              </a:rPr>
              <a:t>, which was meant </a:t>
            </a:r>
            <a:r>
              <a:rPr lang="en-US" sz="2400" dirty="0">
                <a:solidFill>
                  <a:schemeClr val="tx1"/>
                </a:solidFill>
                <a:latin typeface="Arial Narrow" pitchFamily="34" charset="0"/>
                <a:cs typeface="Times New Roman" pitchFamily="18" charset="0"/>
              </a:rPr>
              <a:t>specifically for </a:t>
            </a:r>
            <a:r>
              <a:rPr lang="en-US" sz="2400" dirty="0">
                <a:solidFill>
                  <a:schemeClr val="tx1"/>
                </a:solidFill>
                <a:latin typeface="Arial Narrow" pitchFamily="34" charset="0"/>
                <a:cs typeface="Times New Roman" pitchFamily="18" charset="0"/>
              </a:rPr>
              <a:t>the </a:t>
            </a:r>
            <a:r>
              <a:rPr lang="en-US" sz="2400" dirty="0" err="1">
                <a:solidFill>
                  <a:schemeClr val="tx1"/>
                </a:solidFill>
                <a:latin typeface="Arial Narrow" pitchFamily="34" charset="0"/>
                <a:cs typeface="Times New Roman" pitchFamily="18" charset="0"/>
              </a:rPr>
              <a:t>Knanaya</a:t>
            </a:r>
            <a:r>
              <a:rPr lang="en-US" sz="2400" dirty="0">
                <a:solidFill>
                  <a:schemeClr val="tx1"/>
                </a:solidFill>
                <a:latin typeface="Arial Narrow" pitchFamily="34" charset="0"/>
                <a:cs typeface="Times New Roman" pitchFamily="18" charset="0"/>
              </a:rPr>
              <a:t> Catholic Community.</a:t>
            </a:r>
            <a:endParaRPr lang="en-US" sz="2400" dirty="0">
              <a:solidFill>
                <a:schemeClr val="tx1"/>
              </a:solidFill>
              <a:latin typeface="Arial Narrow" pitchFamily="34" charset="0"/>
              <a:cs typeface="Times New Roman" pitchFamily="18" charset="0"/>
            </a:endParaRPr>
          </a:p>
        </p:txBody>
      </p:sp>
      <p:sp>
        <p:nvSpPr>
          <p:cNvPr id="16" name="L-Shape 15"/>
          <p:cNvSpPr/>
          <p:nvPr/>
        </p:nvSpPr>
        <p:spPr>
          <a:xfrm>
            <a:off x="8610600" y="228600"/>
            <a:ext cx="457200" cy="51983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Shape 16"/>
          <p:cNvSpPr/>
          <p:nvPr/>
        </p:nvSpPr>
        <p:spPr>
          <a:xfrm rot="5400000">
            <a:off x="8579285" y="6064685"/>
            <a:ext cx="51983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Shape 17"/>
          <p:cNvSpPr/>
          <p:nvPr/>
        </p:nvSpPr>
        <p:spPr>
          <a:xfrm rot="10800000">
            <a:off x="76200" y="6033370"/>
            <a:ext cx="457200" cy="51983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Shape 18"/>
          <p:cNvSpPr/>
          <p:nvPr/>
        </p:nvSpPr>
        <p:spPr>
          <a:xfrm rot="16200000">
            <a:off x="44885" y="259915"/>
            <a:ext cx="51983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6200" y="259915"/>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76200" y="6277627"/>
            <a:ext cx="228600" cy="259916"/>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8839200" y="6277627"/>
            <a:ext cx="228600" cy="259916"/>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8839200" y="244257"/>
            <a:ext cx="228600" cy="259916"/>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43000"/>
            <a:ext cx="9144000" cy="5029200"/>
          </a:xfrm>
          <a:prstGeom prst="rect">
            <a:avLst/>
          </a:prstGeom>
          <a:gradFill flip="none" rotWithShape="1">
            <a:gsLst>
              <a:gs pos="0">
                <a:srgbClr val="6699FF">
                  <a:tint val="66000"/>
                  <a:satMod val="160000"/>
                </a:srgbClr>
              </a:gs>
              <a:gs pos="50000">
                <a:srgbClr val="6699FF">
                  <a:tint val="44500"/>
                  <a:satMod val="160000"/>
                </a:srgbClr>
              </a:gs>
              <a:gs pos="100000">
                <a:srgbClr val="6699FF">
                  <a:tint val="23500"/>
                  <a:satMod val="160000"/>
                </a:srgbClr>
              </a:gs>
            </a:gsLst>
            <a:lin ang="54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143000"/>
            <a:ext cx="9144000" cy="838200"/>
          </a:xfrm>
        </p:spPr>
        <p:txBody>
          <a:bodyPr>
            <a:normAutofit/>
          </a:bodyPr>
          <a:lstStyle/>
          <a:p>
            <a:pPr algn="ctr"/>
            <a:r>
              <a:rPr lang="en-US" sz="3500" b="1" dirty="0">
                <a:solidFill>
                  <a:srgbClr val="FF0000"/>
                </a:solidFill>
                <a:latin typeface="Cooper Std Black" pitchFamily="18" charset="0"/>
                <a:cs typeface="Times New Roman" pitchFamily="18" charset="0"/>
              </a:rPr>
              <a:t>Questions</a:t>
            </a:r>
          </a:p>
        </p:txBody>
      </p:sp>
      <p:sp>
        <p:nvSpPr>
          <p:cNvPr id="5" name="Content Placeholder 2"/>
          <p:cNvSpPr>
            <a:spLocks noGrp="1"/>
          </p:cNvSpPr>
          <p:nvPr>
            <p:ph idx="1"/>
          </p:nvPr>
        </p:nvSpPr>
        <p:spPr>
          <a:xfrm>
            <a:off x="381000" y="1905000"/>
            <a:ext cx="8382000" cy="2209800"/>
          </a:xfrm>
        </p:spPr>
        <p:txBody>
          <a:bodyPr>
            <a:noAutofit/>
          </a:bodyPr>
          <a:lstStyle/>
          <a:p>
            <a:pPr marL="347663" indent="-347663" algn="just">
              <a:buNone/>
            </a:pPr>
            <a:r>
              <a:rPr lang="en-US" sz="2700" dirty="0">
                <a:solidFill>
                  <a:schemeClr val="tx1"/>
                </a:solidFill>
                <a:latin typeface="Arial Narrow" pitchFamily="34" charset="0"/>
                <a:cs typeface="Times New Roman" pitchFamily="18" charset="0"/>
              </a:rPr>
              <a:t>1.	How does the faith experience of the apostles become the foundation of </a:t>
            </a:r>
            <a:r>
              <a:rPr lang="en-US" sz="2700" dirty="0">
                <a:solidFill>
                  <a:schemeClr val="tx1"/>
                </a:solidFill>
                <a:latin typeface="Arial Narrow" pitchFamily="34" charset="0"/>
                <a:cs typeface="Times New Roman" pitchFamily="18" charset="0"/>
              </a:rPr>
              <a:t>the Church</a:t>
            </a:r>
            <a:r>
              <a:rPr lang="en-US" sz="2700" dirty="0">
                <a:solidFill>
                  <a:schemeClr val="tx1"/>
                </a:solidFill>
                <a:latin typeface="Arial Narrow" pitchFamily="34" charset="0"/>
                <a:cs typeface="Times New Roman" pitchFamily="18" charset="0"/>
              </a:rPr>
              <a:t>?</a:t>
            </a:r>
          </a:p>
          <a:p>
            <a:pPr marL="347663" indent="-347663" algn="just">
              <a:buNone/>
            </a:pPr>
            <a:r>
              <a:rPr lang="en-US" sz="2700" dirty="0">
                <a:solidFill>
                  <a:schemeClr val="tx1"/>
                </a:solidFill>
                <a:latin typeface="Arial Narrow" pitchFamily="34" charset="0"/>
                <a:cs typeface="Times New Roman" pitchFamily="18" charset="0"/>
              </a:rPr>
              <a:t>2</a:t>
            </a:r>
            <a:r>
              <a:rPr lang="en-US" sz="2700" dirty="0">
                <a:solidFill>
                  <a:schemeClr val="tx1"/>
                </a:solidFill>
                <a:latin typeface="Arial Narrow" pitchFamily="34" charset="0"/>
                <a:cs typeface="Times New Roman" pitchFamily="18" charset="0"/>
              </a:rPr>
              <a:t>.	What are the functions of the Bishops, the successors of the apostles?</a:t>
            </a:r>
          </a:p>
          <a:p>
            <a:pPr marL="347663" indent="-347663" algn="just">
              <a:buNone/>
            </a:pPr>
            <a:r>
              <a:rPr lang="en-US" sz="2700" dirty="0">
                <a:solidFill>
                  <a:schemeClr val="tx1"/>
                </a:solidFill>
                <a:latin typeface="Arial Narrow" pitchFamily="34" charset="0"/>
                <a:cs typeface="Times New Roman" pitchFamily="18" charset="0"/>
              </a:rPr>
              <a:t>3</a:t>
            </a:r>
            <a:r>
              <a:rPr lang="en-US" sz="2700" dirty="0">
                <a:solidFill>
                  <a:schemeClr val="tx1"/>
                </a:solidFill>
                <a:latin typeface="Arial Narrow" pitchFamily="34" charset="0"/>
                <a:cs typeface="Times New Roman" pitchFamily="18" charset="0"/>
              </a:rPr>
              <a:t>.	Write a short note on the apostolicity of the Syro-Malabar Church.</a:t>
            </a:r>
          </a:p>
          <a:p>
            <a:pPr marL="347663" indent="-347663" algn="just">
              <a:buNone/>
            </a:pPr>
            <a:r>
              <a:rPr lang="en-US" sz="2700" dirty="0">
                <a:solidFill>
                  <a:schemeClr val="tx1"/>
                </a:solidFill>
                <a:latin typeface="Arial Narrow" pitchFamily="34" charset="0"/>
                <a:cs typeface="Times New Roman" pitchFamily="18" charset="0"/>
              </a:rPr>
              <a:t>4</a:t>
            </a:r>
            <a:r>
              <a:rPr lang="en-US" sz="2700" dirty="0">
                <a:solidFill>
                  <a:schemeClr val="tx1"/>
                </a:solidFill>
                <a:latin typeface="Arial Narrow" pitchFamily="34" charset="0"/>
                <a:cs typeface="Times New Roman" pitchFamily="18" charset="0"/>
              </a:rPr>
              <a:t>.	When does the council of Bishops express itself in the Church?</a:t>
            </a:r>
          </a:p>
          <a:p>
            <a:pPr marL="347663" indent="-347663" algn="just">
              <a:buNone/>
            </a:pPr>
            <a:r>
              <a:rPr lang="en-US" sz="2700" dirty="0">
                <a:solidFill>
                  <a:schemeClr val="tx1"/>
                </a:solidFill>
                <a:latin typeface="Arial Narrow" pitchFamily="34" charset="0"/>
                <a:cs typeface="Times New Roman" pitchFamily="18" charset="0"/>
              </a:rPr>
              <a:t>5</a:t>
            </a:r>
            <a:r>
              <a:rPr lang="en-US" sz="2700" dirty="0">
                <a:solidFill>
                  <a:schemeClr val="tx1"/>
                </a:solidFill>
                <a:latin typeface="Arial Narrow" pitchFamily="34" charset="0"/>
                <a:cs typeface="Times New Roman" pitchFamily="18" charset="0"/>
              </a:rPr>
              <a:t>.	What do you mean by the Primacy of the Pope?</a:t>
            </a:r>
            <a:endParaRPr lang="en-US" sz="2700" dirty="0">
              <a:solidFill>
                <a:schemeClr val="tx1"/>
              </a:solidFill>
              <a:latin typeface="Arial Narrow" pitchFamily="34" charset="0"/>
              <a:cs typeface="Times New Roman" pitchFamily="18" charset="0"/>
            </a:endParaRPr>
          </a:p>
        </p:txBody>
      </p:sp>
      <p:sp>
        <p:nvSpPr>
          <p:cNvPr id="7" name="Rectangle 6"/>
          <p:cNvSpPr/>
          <p:nvPr/>
        </p:nvSpPr>
        <p:spPr>
          <a:xfrm>
            <a:off x="0" y="1524000"/>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10800000">
            <a:off x="6400800" y="1524000"/>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152400" y="2689860"/>
            <a:ext cx="8839200" cy="3939540"/>
          </a:xfrm>
          <a:prstGeom prst="rect">
            <a:avLst/>
          </a:prstGeom>
          <a:noFill/>
        </p:spPr>
        <p:txBody>
          <a:bodyPr wrap="square" rtlCol="0">
            <a:spAutoFit/>
          </a:bodyPr>
          <a:lstStyle/>
          <a:p>
            <a:pPr algn="just"/>
            <a:r>
              <a:rPr lang="en-US" sz="2500" dirty="0">
                <a:latin typeface="Arial Narrow" pitchFamily="34" charset="0"/>
                <a:cs typeface="Times New Roman" pitchFamily="18" charset="0"/>
              </a:rPr>
              <a:t>	Jesus </a:t>
            </a:r>
            <a:r>
              <a:rPr lang="en-US" sz="2500" dirty="0">
                <a:latin typeface="Arial Narrow" pitchFamily="34" charset="0"/>
                <a:cs typeface="Times New Roman" pitchFamily="18" charset="0"/>
              </a:rPr>
              <a:t>built his Church on the foundation of the apostles and this is the reason why we call the Church as Apostolic. St. Paul says: “…built upon the foundation of the apostles and prophets, Christ Jesus himself being the corner stone, in whom the whole structure is joined together and grown into a holy temple in the Lord; in whom you also are built into it for a dwelling place of God in the Spirit.” (Eph. 2:20-22). </a:t>
            </a:r>
            <a:r>
              <a:rPr lang="en-US" sz="2500" dirty="0">
                <a:solidFill>
                  <a:srgbClr val="00B0F0"/>
                </a:solidFill>
                <a:latin typeface="Arial Narrow" pitchFamily="34" charset="0"/>
                <a:cs typeface="Times New Roman" pitchFamily="18" charset="0"/>
              </a:rPr>
              <a:t>The apostles who were called to be the eye-witnesses of the Christ event and preachers of the </a:t>
            </a:r>
            <a:r>
              <a:rPr lang="en-US" sz="2500" dirty="0" err="1">
                <a:solidFill>
                  <a:srgbClr val="00B0F0"/>
                </a:solidFill>
                <a:latin typeface="Arial Narrow" pitchFamily="34" charset="0"/>
                <a:cs typeface="Times New Roman" pitchFamily="18" charset="0"/>
              </a:rPr>
              <a:t>salvific</a:t>
            </a:r>
            <a:r>
              <a:rPr lang="en-US" sz="2500" dirty="0">
                <a:solidFill>
                  <a:srgbClr val="00B0F0"/>
                </a:solidFill>
                <a:latin typeface="Arial Narrow" pitchFamily="34" charset="0"/>
                <a:cs typeface="Times New Roman" pitchFamily="18" charset="0"/>
              </a:rPr>
              <a:t> mission became his witnesses through the indwelling of the Holy Spirit. It was the witnessing and the proclamation of the apostles that formed the Church.</a:t>
            </a:r>
            <a:endParaRPr lang="en-US" sz="2500" dirty="0">
              <a:solidFill>
                <a:srgbClr val="00B0F0"/>
              </a:solidFill>
              <a:latin typeface="Arial Narrow" pitchFamily="34" charset="0"/>
              <a:cs typeface="Times New Roman" pitchFamily="18" charset="0"/>
            </a:endParaRPr>
          </a:p>
        </p:txBody>
      </p:sp>
      <p:pic>
        <p:nvPicPr>
          <p:cNvPr id="2" name="Picture 2" descr="C:\Users\user\Desktop\Bitmap in Page 79-84(Lesson 13).cdr.jpg"/>
          <p:cNvPicPr>
            <a:picLocks noChangeAspect="1" noChangeArrowheads="1"/>
          </p:cNvPicPr>
          <p:nvPr/>
        </p:nvPicPr>
        <p:blipFill>
          <a:blip r:embed="rId2" cstate="print"/>
          <a:srcRect/>
          <a:stretch>
            <a:fillRect/>
          </a:stretch>
        </p:blipFill>
        <p:spPr bwMode="auto">
          <a:xfrm>
            <a:off x="0" y="0"/>
            <a:ext cx="3657599" cy="2514600"/>
          </a:xfrm>
          <a:prstGeom prst="rect">
            <a:avLst/>
          </a:prstGeom>
          <a:noFill/>
        </p:spPr>
      </p:pic>
      <p:sp>
        <p:nvSpPr>
          <p:cNvPr id="6" name="TextBox 5"/>
          <p:cNvSpPr txBox="1"/>
          <p:nvPr/>
        </p:nvSpPr>
        <p:spPr>
          <a:xfrm>
            <a:off x="3810000" y="266343"/>
            <a:ext cx="5105400" cy="2400657"/>
          </a:xfrm>
          <a:prstGeom prst="rect">
            <a:avLst/>
          </a:prstGeom>
          <a:noFill/>
        </p:spPr>
        <p:txBody>
          <a:bodyPr wrap="square" rtlCol="0">
            <a:spAutoFit/>
          </a:bodyPr>
          <a:lstStyle/>
          <a:p>
            <a:pPr algn="just"/>
            <a:r>
              <a:rPr lang="en-US" sz="2500" dirty="0">
                <a:latin typeface="Arial Narrow" pitchFamily="34" charset="0"/>
                <a:cs typeface="Times New Roman" pitchFamily="18" charset="0"/>
              </a:rPr>
              <a:t>	One </a:t>
            </a:r>
            <a:r>
              <a:rPr lang="en-US" sz="2500" dirty="0">
                <a:latin typeface="Arial Narrow" pitchFamily="34" charset="0"/>
                <a:cs typeface="Times New Roman" pitchFamily="18" charset="0"/>
              </a:rPr>
              <a:t>day Jesus went up the hill. He called to him those whom he desired; and they came to him. </a:t>
            </a:r>
            <a:r>
              <a:rPr lang="en-US" sz="2500" dirty="0">
                <a:solidFill>
                  <a:srgbClr val="FF00FF"/>
                </a:solidFill>
                <a:latin typeface="Arial Narrow" pitchFamily="34" charset="0"/>
                <a:cs typeface="Times New Roman" pitchFamily="18" charset="0"/>
              </a:rPr>
              <a:t>“And He appointed twelve, to be with him, and to be sent out to preach and to have authority to cast out demons”</a:t>
            </a:r>
            <a:r>
              <a:rPr lang="en-US" sz="2500" dirty="0">
                <a:latin typeface="Arial Narrow" pitchFamily="34" charset="0"/>
                <a:cs typeface="Times New Roman" pitchFamily="18" charset="0"/>
              </a:rPr>
              <a:t> (Mk. 3:13-17). </a:t>
            </a:r>
            <a:endParaRPr lang="en-US" sz="2500" dirty="0">
              <a:solidFill>
                <a:srgbClr val="00B0F0"/>
              </a:solidFill>
              <a:latin typeface="Arial Narrow" pitchFamily="34" charset="0"/>
              <a:cs typeface="Times New Roman" pitchFamily="18" charset="0"/>
            </a:endParaRPr>
          </a:p>
        </p:txBody>
      </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2819400" y="228600"/>
            <a:ext cx="6324600" cy="1138773"/>
          </a:xfrm>
          <a:prstGeom prst="rect">
            <a:avLst/>
          </a:prstGeom>
          <a:noFill/>
        </p:spPr>
        <p:txBody>
          <a:bodyPr wrap="square" rtlCol="0">
            <a:spAutoFit/>
          </a:bodyPr>
          <a:lstStyle/>
          <a:p>
            <a:pPr algn="ctr"/>
            <a:r>
              <a:rPr lang="en-US" sz="3400" b="1" dirty="0">
                <a:solidFill>
                  <a:srgbClr val="FF0000"/>
                </a:solidFill>
                <a:latin typeface="Cooper Std Black" pitchFamily="18" charset="0"/>
                <a:cs typeface="Times New Roman" pitchFamily="18" charset="0"/>
              </a:rPr>
              <a:t>THE FAITH EXPERIENCE OF THE APOSTLES</a:t>
            </a:r>
            <a:endParaRPr lang="en-US" sz="3400" b="1" dirty="0">
              <a:solidFill>
                <a:srgbClr val="FF0000"/>
              </a:solidFill>
              <a:latin typeface="Cooper Std Black" pitchFamily="18" charset="0"/>
              <a:cs typeface="Times New Roman" pitchFamily="18" charset="0"/>
            </a:endParaRPr>
          </a:p>
        </p:txBody>
      </p:sp>
      <p:sp>
        <p:nvSpPr>
          <p:cNvPr id="5" name="TextBox 4"/>
          <p:cNvSpPr txBox="1"/>
          <p:nvPr/>
        </p:nvSpPr>
        <p:spPr>
          <a:xfrm>
            <a:off x="152400" y="1535698"/>
            <a:ext cx="8839200" cy="5093702"/>
          </a:xfrm>
          <a:prstGeom prst="rect">
            <a:avLst/>
          </a:prstGeom>
          <a:noFill/>
        </p:spPr>
        <p:txBody>
          <a:bodyPr wrap="square" rtlCol="0">
            <a:spAutoFit/>
          </a:bodyPr>
          <a:lstStyle/>
          <a:p>
            <a:pPr algn="just"/>
            <a:r>
              <a:rPr lang="en-US" sz="2500" dirty="0">
                <a:latin typeface="Arial Narrow" pitchFamily="34" charset="0"/>
                <a:cs typeface="Times New Roman" pitchFamily="18" charset="0"/>
              </a:rPr>
              <a:t>	The </a:t>
            </a:r>
            <a:r>
              <a:rPr lang="en-US" sz="2500" dirty="0">
                <a:latin typeface="Arial Narrow" pitchFamily="34" charset="0"/>
                <a:cs typeface="Times New Roman" pitchFamily="18" charset="0"/>
              </a:rPr>
              <a:t>faith experience of the apostles is the basis of the Church. When Jesus asked, “But who do you say that I am?” Simon Peter replied, </a:t>
            </a:r>
            <a:r>
              <a:rPr lang="en-US" sz="2500" dirty="0">
                <a:solidFill>
                  <a:srgbClr val="FF00FF"/>
                </a:solidFill>
                <a:latin typeface="Arial Narrow" pitchFamily="34" charset="0"/>
                <a:cs typeface="Times New Roman" pitchFamily="18" charset="0"/>
              </a:rPr>
              <a:t>“You are the Christ, the Son of the living God.” </a:t>
            </a:r>
            <a:r>
              <a:rPr lang="en-US" sz="2500" dirty="0">
                <a:latin typeface="Arial Narrow" pitchFamily="34" charset="0"/>
                <a:cs typeface="Times New Roman" pitchFamily="18" charset="0"/>
              </a:rPr>
              <a:t>Jesus was pleased with this answer and he said: </a:t>
            </a:r>
            <a:r>
              <a:rPr lang="en-US" sz="2500" dirty="0">
                <a:solidFill>
                  <a:srgbClr val="FF00FF"/>
                </a:solidFill>
                <a:latin typeface="Arial Narrow" pitchFamily="34" charset="0"/>
                <a:cs typeface="Times New Roman" pitchFamily="18" charset="0"/>
              </a:rPr>
              <a:t>“Blessed are you, </a:t>
            </a:r>
            <a:r>
              <a:rPr lang="en-US" sz="2500" dirty="0">
                <a:solidFill>
                  <a:srgbClr val="FF00FF"/>
                </a:solidFill>
                <a:latin typeface="Arial Narrow" pitchFamily="34" charset="0"/>
                <a:cs typeface="Times New Roman" pitchFamily="18" charset="0"/>
              </a:rPr>
              <a:t>Bar - </a:t>
            </a:r>
            <a:r>
              <a:rPr lang="en-US" sz="2500" dirty="0" err="1">
                <a:solidFill>
                  <a:srgbClr val="FF00FF"/>
                </a:solidFill>
                <a:latin typeface="Arial Narrow" pitchFamily="34" charset="0"/>
                <a:cs typeface="Times New Roman" pitchFamily="18" charset="0"/>
              </a:rPr>
              <a:t>Jona</a:t>
            </a:r>
            <a:r>
              <a:rPr lang="en-US" sz="2500" dirty="0">
                <a:solidFill>
                  <a:srgbClr val="FF00FF"/>
                </a:solidFill>
                <a:latin typeface="Arial Narrow" pitchFamily="34" charset="0"/>
                <a:cs typeface="Times New Roman" pitchFamily="18" charset="0"/>
              </a:rPr>
              <a:t>!.. For flesh and blood has not revealed this to you, but my Father who is in heaven. And I tell you, you are Peter and on this rock I will build my Church…”</a:t>
            </a:r>
            <a:r>
              <a:rPr lang="en-US" sz="2500" dirty="0">
                <a:latin typeface="Arial Narrow" pitchFamily="34" charset="0"/>
                <a:cs typeface="Times New Roman" pitchFamily="18" charset="0"/>
              </a:rPr>
              <a:t> (Mt. 16:15-18). Representing all the apostles Peter made this proclamation of faith in the divinity of Jesus. Remember St. Thomas, the Father of our faith, also proclaimed his faith in the Lord Jesus saying “My Lord and my God.” (John 20:29). </a:t>
            </a:r>
            <a:r>
              <a:rPr lang="en-US" sz="2500" dirty="0">
                <a:solidFill>
                  <a:srgbClr val="FF00FF"/>
                </a:solidFill>
                <a:latin typeface="Arial Narrow" pitchFamily="34" charset="0"/>
                <a:cs typeface="Times New Roman" pitchFamily="18" charset="0"/>
              </a:rPr>
              <a:t>The apostles believed in Jesus as the Lord and God and proclaimed this faith with boldness to others. And those who listened to the proclamation accepted this faith. Thus the faith-experience of the apostles became the basis of the Church, the community of believers.</a:t>
            </a:r>
            <a:endParaRPr lang="en-US" sz="2500" dirty="0">
              <a:solidFill>
                <a:srgbClr val="FF00FF"/>
              </a:solidFill>
              <a:latin typeface="Arial Narrow" pitchFamily="34" charset="0"/>
              <a:cs typeface="Times New Roman" pitchFamily="18" charset="0"/>
            </a:endParaRPr>
          </a:p>
        </p:txBody>
      </p:sp>
      <p:pic>
        <p:nvPicPr>
          <p:cNvPr id="2" name="Picture 2" descr="I:\CLASS 8\LESSON 13\IMAGE\3.jpg"/>
          <p:cNvPicPr>
            <a:picLocks noChangeAspect="1" noChangeArrowheads="1"/>
          </p:cNvPicPr>
          <p:nvPr/>
        </p:nvPicPr>
        <p:blipFill>
          <a:blip r:embed="rId2" cstate="print"/>
          <a:srcRect/>
          <a:stretch>
            <a:fillRect/>
          </a:stretch>
        </p:blipFill>
        <p:spPr bwMode="auto">
          <a:xfrm>
            <a:off x="-1" y="0"/>
            <a:ext cx="2844801" cy="16002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2819400" y="309027"/>
            <a:ext cx="6324600" cy="1138773"/>
          </a:xfrm>
          <a:prstGeom prst="rect">
            <a:avLst/>
          </a:prstGeom>
          <a:noFill/>
        </p:spPr>
        <p:txBody>
          <a:bodyPr wrap="square" rtlCol="0">
            <a:spAutoFit/>
          </a:bodyPr>
          <a:lstStyle/>
          <a:p>
            <a:pPr algn="ctr"/>
            <a:r>
              <a:rPr lang="en-US" sz="3400" b="1" dirty="0">
                <a:solidFill>
                  <a:srgbClr val="FF0000"/>
                </a:solidFill>
                <a:latin typeface="Cooper Std Black" pitchFamily="18" charset="0"/>
                <a:cs typeface="Times New Roman" pitchFamily="18" charset="0"/>
              </a:rPr>
              <a:t>THE MISSIONS OF THE APOSTLES</a:t>
            </a:r>
            <a:endParaRPr lang="en-US" sz="3400" b="1" dirty="0">
              <a:solidFill>
                <a:srgbClr val="FF0000"/>
              </a:solidFill>
              <a:latin typeface="Cooper Std Black" pitchFamily="18" charset="0"/>
              <a:cs typeface="Times New Roman" pitchFamily="18" charset="0"/>
            </a:endParaRPr>
          </a:p>
        </p:txBody>
      </p:sp>
      <p:sp>
        <p:nvSpPr>
          <p:cNvPr id="5" name="TextBox 4"/>
          <p:cNvSpPr txBox="1"/>
          <p:nvPr/>
        </p:nvSpPr>
        <p:spPr>
          <a:xfrm>
            <a:off x="152400" y="1676400"/>
            <a:ext cx="8763000" cy="4832092"/>
          </a:xfrm>
          <a:prstGeom prst="rect">
            <a:avLst/>
          </a:prstGeom>
          <a:noFill/>
        </p:spPr>
        <p:txBody>
          <a:bodyPr wrap="square" rtlCol="0">
            <a:spAutoFit/>
          </a:bodyPr>
          <a:lstStyle/>
          <a:p>
            <a:pPr algn="just"/>
            <a:r>
              <a:rPr lang="en-US" sz="2200" dirty="0">
                <a:latin typeface="Arial Narrow" pitchFamily="34" charset="0"/>
                <a:cs typeface="Times New Roman" pitchFamily="18" charset="0"/>
              </a:rPr>
              <a:t>	God </a:t>
            </a:r>
            <a:r>
              <a:rPr lang="en-US" sz="2200" dirty="0">
                <a:latin typeface="Arial Narrow" pitchFamily="34" charset="0"/>
                <a:cs typeface="Times New Roman" pitchFamily="18" charset="0"/>
              </a:rPr>
              <a:t>wanted to liberate Israel from the slavery in Egypt and lead them to the land of Canaan. He made plans to make them his own holy people. </a:t>
            </a:r>
            <a:r>
              <a:rPr lang="en-US" sz="2200" dirty="0">
                <a:solidFill>
                  <a:srgbClr val="00B0F0"/>
                </a:solidFill>
                <a:latin typeface="Arial Narrow" pitchFamily="34" charset="0"/>
                <a:cs typeface="Times New Roman" pitchFamily="18" charset="0"/>
              </a:rPr>
              <a:t>God realized this plan by choosing some individuals and entrusting them with certain missions. They were the prophets, the Priests and the Kings.</a:t>
            </a:r>
            <a:r>
              <a:rPr lang="en-US" sz="2200" dirty="0">
                <a:latin typeface="Arial Narrow" pitchFamily="34" charset="0"/>
                <a:cs typeface="Times New Roman" pitchFamily="18" charset="0"/>
              </a:rPr>
              <a:t> The prophets spoke to the people in the name of God and corrected them when they went wrong. The priests offered sacrifices to God for the sanctification of the people. And the Kings gave leadership and defended Israel against the enemies.  </a:t>
            </a:r>
            <a:r>
              <a:rPr lang="en-US" sz="2200" dirty="0">
                <a:solidFill>
                  <a:srgbClr val="FF00FF"/>
                </a:solidFill>
                <a:latin typeface="Arial Narrow" pitchFamily="34" charset="0"/>
                <a:cs typeface="Times New Roman" pitchFamily="18" charset="0"/>
              </a:rPr>
              <a:t>This triple mission which provided a kind of salvation – experience to Israel was fully realized in Jesus who was to come. Jesus became a prophet, priest and King at the one and the same time. </a:t>
            </a:r>
            <a:r>
              <a:rPr lang="en-US" sz="2200" dirty="0">
                <a:latin typeface="Arial Narrow" pitchFamily="34" charset="0"/>
                <a:cs typeface="Times New Roman" pitchFamily="18" charset="0"/>
              </a:rPr>
              <a:t>Jesus, by anointing the apostles with the Holy Spirit, handed over this triple mission to them. The apostles fulfilled their </a:t>
            </a:r>
            <a:r>
              <a:rPr lang="en-US" sz="2200" dirty="0" err="1">
                <a:latin typeface="Arial Narrow" pitchFamily="34" charset="0"/>
                <a:cs typeface="Times New Roman" pitchFamily="18" charset="0"/>
              </a:rPr>
              <a:t>salvific</a:t>
            </a:r>
            <a:r>
              <a:rPr lang="en-US" sz="2200" dirty="0">
                <a:latin typeface="Arial Narrow" pitchFamily="34" charset="0"/>
                <a:cs typeface="Times New Roman" pitchFamily="18" charset="0"/>
              </a:rPr>
              <a:t> mission, entrusted to them, through teaching the people, the prophetic mission; through sanctifying, the priestly mission; and through shepherding, the kingly mission. </a:t>
            </a:r>
            <a:r>
              <a:rPr lang="en-US" sz="2200" dirty="0">
                <a:solidFill>
                  <a:srgbClr val="FF00FF"/>
                </a:solidFill>
                <a:latin typeface="Arial Narrow" pitchFamily="34" charset="0"/>
                <a:cs typeface="Times New Roman" pitchFamily="18" charset="0"/>
              </a:rPr>
              <a:t>The Bishops, who derived their authority from the apostles, share in the same mission.</a:t>
            </a:r>
            <a:endParaRPr lang="en-US" sz="2200" dirty="0">
              <a:solidFill>
                <a:srgbClr val="FF00FF"/>
              </a:solidFill>
              <a:latin typeface="Arial Narrow" pitchFamily="34" charset="0"/>
              <a:cs typeface="Times New Roman" pitchFamily="18" charset="0"/>
            </a:endParaRPr>
          </a:p>
        </p:txBody>
      </p:sp>
      <p:pic>
        <p:nvPicPr>
          <p:cNvPr id="11266" name="Picture 2" descr="I:\CLASS 8\LESSON 13\IMAGE\4.jpg"/>
          <p:cNvPicPr>
            <a:picLocks noChangeAspect="1" noChangeArrowheads="1"/>
          </p:cNvPicPr>
          <p:nvPr/>
        </p:nvPicPr>
        <p:blipFill>
          <a:blip r:embed="rId2" cstate="print"/>
          <a:srcRect/>
          <a:stretch>
            <a:fillRect/>
          </a:stretch>
        </p:blipFill>
        <p:spPr bwMode="auto">
          <a:xfrm>
            <a:off x="0" y="0"/>
            <a:ext cx="2844798" cy="16002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2743200" y="461427"/>
            <a:ext cx="6400800" cy="1138773"/>
          </a:xfrm>
          <a:prstGeom prst="rect">
            <a:avLst/>
          </a:prstGeom>
          <a:noFill/>
        </p:spPr>
        <p:txBody>
          <a:bodyPr wrap="square" rtlCol="0">
            <a:spAutoFit/>
          </a:bodyPr>
          <a:lstStyle/>
          <a:p>
            <a:pPr algn="ctr"/>
            <a:r>
              <a:rPr lang="en-US" sz="3400" b="1" dirty="0">
                <a:solidFill>
                  <a:srgbClr val="FF0000"/>
                </a:solidFill>
                <a:latin typeface="Cooper Std Black" pitchFamily="18" charset="0"/>
                <a:cs typeface="Times New Roman" pitchFamily="18" charset="0"/>
              </a:rPr>
              <a:t>THE TEACHINGS OF THE APOSTLES</a:t>
            </a:r>
            <a:endParaRPr lang="en-US" sz="3400" b="1" dirty="0">
              <a:solidFill>
                <a:srgbClr val="FF0000"/>
              </a:solidFill>
              <a:latin typeface="Cooper Std Black" pitchFamily="18" charset="0"/>
              <a:cs typeface="Times New Roman" pitchFamily="18" charset="0"/>
            </a:endParaRPr>
          </a:p>
        </p:txBody>
      </p:sp>
      <p:sp>
        <p:nvSpPr>
          <p:cNvPr id="5" name="TextBox 4"/>
          <p:cNvSpPr txBox="1"/>
          <p:nvPr/>
        </p:nvSpPr>
        <p:spPr>
          <a:xfrm>
            <a:off x="152400" y="2000339"/>
            <a:ext cx="8839200" cy="4324261"/>
          </a:xfrm>
          <a:prstGeom prst="rect">
            <a:avLst/>
          </a:prstGeom>
          <a:noFill/>
        </p:spPr>
        <p:txBody>
          <a:bodyPr wrap="square" rtlCol="0">
            <a:spAutoFit/>
          </a:bodyPr>
          <a:lstStyle/>
          <a:p>
            <a:pPr algn="just"/>
            <a:r>
              <a:rPr lang="en-US" sz="2500" dirty="0">
                <a:latin typeface="Arial Narrow" pitchFamily="34" charset="0"/>
                <a:cs typeface="Times New Roman" pitchFamily="18" charset="0"/>
              </a:rPr>
              <a:t>	The </a:t>
            </a:r>
            <a:r>
              <a:rPr lang="en-US" sz="2500" dirty="0">
                <a:latin typeface="Arial Narrow" pitchFamily="34" charset="0"/>
                <a:cs typeface="Times New Roman" pitchFamily="18" charset="0"/>
              </a:rPr>
              <a:t>apostles who were filled with the Holy Spirit preached the Good News of salvation to all the people. They affirmed that Jesus of Nazareth, whom the Jews crucified and killed, God raised from the dead and to which they were witnesses (Acts 3:15). </a:t>
            </a:r>
            <a:r>
              <a:rPr lang="en-US" sz="2500" dirty="0">
                <a:solidFill>
                  <a:srgbClr val="FF00FF"/>
                </a:solidFill>
                <a:latin typeface="Arial Narrow" pitchFamily="34" charset="0"/>
                <a:cs typeface="Times New Roman" pitchFamily="18" charset="0"/>
              </a:rPr>
              <a:t>Besides, they declared that Jesus, who, in the eyes of the Jews, had a very humiliating death on a cross, was the expected </a:t>
            </a:r>
            <a:r>
              <a:rPr lang="en-US" sz="2500" dirty="0" err="1">
                <a:solidFill>
                  <a:srgbClr val="FF00FF"/>
                </a:solidFill>
                <a:latin typeface="Arial Narrow" pitchFamily="34" charset="0"/>
                <a:cs typeface="Times New Roman" pitchFamily="18" charset="0"/>
              </a:rPr>
              <a:t>saviour</a:t>
            </a:r>
            <a:r>
              <a:rPr lang="en-US" sz="2500" dirty="0">
                <a:solidFill>
                  <a:srgbClr val="FF00FF"/>
                </a:solidFill>
                <a:latin typeface="Arial Narrow" pitchFamily="34" charset="0"/>
                <a:cs typeface="Times New Roman" pitchFamily="18" charset="0"/>
              </a:rPr>
              <a:t> and God gave him a name above every other name, making him Lord. The apostles made it clear that those who believe in Jesus and confess his name will be saved. </a:t>
            </a:r>
            <a:r>
              <a:rPr lang="en-US" sz="2500" dirty="0">
                <a:latin typeface="Arial Narrow" pitchFamily="34" charset="0"/>
                <a:cs typeface="Times New Roman" pitchFamily="18" charset="0"/>
              </a:rPr>
              <a:t>Even when they had to suffer persecution on account of this teaching, they continued to proclaim him boldly. And those who received the faith from the apostles also bore witness to him even in adverse circumstances.</a:t>
            </a:r>
            <a:endParaRPr lang="en-US" sz="2500" dirty="0">
              <a:latin typeface="Arial Narrow" pitchFamily="34" charset="0"/>
              <a:cs typeface="Times New Roman" pitchFamily="18" charset="0"/>
            </a:endParaRPr>
          </a:p>
        </p:txBody>
      </p:sp>
      <p:pic>
        <p:nvPicPr>
          <p:cNvPr id="10242" name="Picture 2" descr="I:\CLASS 8\LESSON 13\IMAGE\11.jpg"/>
          <p:cNvPicPr>
            <a:picLocks noChangeAspect="1" noChangeArrowheads="1"/>
          </p:cNvPicPr>
          <p:nvPr/>
        </p:nvPicPr>
        <p:blipFill>
          <a:blip r:embed="rId2" cstate="print"/>
          <a:srcRect/>
          <a:stretch>
            <a:fillRect/>
          </a:stretch>
        </p:blipFill>
        <p:spPr bwMode="auto">
          <a:xfrm>
            <a:off x="-1" y="0"/>
            <a:ext cx="2743201" cy="19812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07258"/>
            <a:ext cx="91440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APOSTLES </a:t>
            </a:r>
            <a:r>
              <a:rPr lang="en-US" sz="3500" b="1" dirty="0">
                <a:solidFill>
                  <a:srgbClr val="FF0000"/>
                </a:solidFill>
                <a:latin typeface="Cooper Std Black" pitchFamily="18" charset="0"/>
                <a:cs typeface="Times New Roman" pitchFamily="18" charset="0"/>
              </a:rPr>
              <a:t>AND</a:t>
            </a:r>
            <a:r>
              <a:rPr lang="en-US" sz="3500" b="1" dirty="0">
                <a:solidFill>
                  <a:srgbClr val="FF0000"/>
                </a:solidFill>
                <a:latin typeface="Cooper Std Black" pitchFamily="18" charset="0"/>
                <a:cs typeface="Times New Roman" pitchFamily="18" charset="0"/>
              </a:rPr>
              <a:t> THE COMMUNITIES OF BELIEVERS</a:t>
            </a:r>
            <a:endParaRPr lang="en-US" sz="3500" b="1" dirty="0">
              <a:solidFill>
                <a:srgbClr val="FF0000"/>
              </a:solidFill>
              <a:latin typeface="Cooper Std Black" pitchFamily="18" charset="0"/>
              <a:cs typeface="Times New Roman" pitchFamily="18" charset="0"/>
            </a:endParaRPr>
          </a:p>
        </p:txBody>
      </p:sp>
      <p:sp>
        <p:nvSpPr>
          <p:cNvPr id="5" name="TextBox 4"/>
          <p:cNvSpPr txBox="1"/>
          <p:nvPr/>
        </p:nvSpPr>
        <p:spPr>
          <a:xfrm>
            <a:off x="228600" y="4495800"/>
            <a:ext cx="8686800" cy="2169825"/>
          </a:xfrm>
          <a:prstGeom prst="rect">
            <a:avLst/>
          </a:prstGeom>
          <a:noFill/>
        </p:spPr>
        <p:txBody>
          <a:bodyPr wrap="square" rtlCol="0">
            <a:spAutoFit/>
          </a:bodyPr>
          <a:lstStyle/>
          <a:p>
            <a:pPr algn="just"/>
            <a:r>
              <a:rPr lang="en-US" sz="2700" dirty="0">
                <a:latin typeface="Arial Narrow" pitchFamily="34" charset="0"/>
                <a:cs typeface="Times New Roman" pitchFamily="18" charset="0"/>
              </a:rPr>
              <a:t>	The </a:t>
            </a:r>
            <a:r>
              <a:rPr lang="en-US" sz="2700" dirty="0">
                <a:latin typeface="Arial Narrow" pitchFamily="34" charset="0"/>
                <a:cs typeface="Times New Roman" pitchFamily="18" charset="0"/>
              </a:rPr>
              <a:t>apostles who received the Holy Spirit went to various places proclaiming the Gospel. </a:t>
            </a:r>
            <a:r>
              <a:rPr lang="en-US" sz="2700" dirty="0">
                <a:solidFill>
                  <a:srgbClr val="00B0F0"/>
                </a:solidFill>
                <a:latin typeface="Arial Narrow" pitchFamily="34" charset="0"/>
                <a:cs typeface="Times New Roman" pitchFamily="18" charset="0"/>
              </a:rPr>
              <a:t>Wherever they preached the Gospel, communities of faith, sprang up.</a:t>
            </a:r>
            <a:r>
              <a:rPr lang="en-US" sz="2700" dirty="0">
                <a:latin typeface="Arial Narrow" pitchFamily="34" charset="0"/>
                <a:cs typeface="Times New Roman" pitchFamily="18" charset="0"/>
              </a:rPr>
              <a:t> St. Thomas preached the Gospel in places like Persia and India. So the Churches in these places consider St. Thomas as the Father of their faith.</a:t>
            </a:r>
            <a:endParaRPr lang="en-US" sz="2700" dirty="0">
              <a:latin typeface="Arial Narrow" pitchFamily="34" charset="0"/>
              <a:cs typeface="Times New Roman" pitchFamily="18" charset="0"/>
            </a:endParaRPr>
          </a:p>
        </p:txBody>
      </p:sp>
      <p:pic>
        <p:nvPicPr>
          <p:cNvPr id="4098" name="Picture 2" descr="I:\CLASS 8\LESSON 13\IMAGE\5.jpg"/>
          <p:cNvPicPr>
            <a:picLocks noChangeAspect="1" noChangeArrowheads="1"/>
          </p:cNvPicPr>
          <p:nvPr/>
        </p:nvPicPr>
        <p:blipFill>
          <a:blip r:embed="rId2" cstate="print"/>
          <a:srcRect/>
          <a:stretch>
            <a:fillRect/>
          </a:stretch>
        </p:blipFill>
        <p:spPr bwMode="auto">
          <a:xfrm>
            <a:off x="2133600" y="1600200"/>
            <a:ext cx="4876800" cy="2743200"/>
          </a:xfrm>
          <a:prstGeom prst="rect">
            <a:avLst/>
          </a:prstGeom>
          <a:noFill/>
          <a:ln w="57150">
            <a:solidFill>
              <a:schemeClr val="accent1"/>
            </a:solidFill>
          </a:ln>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28600"/>
            <a:ext cx="91440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APOSTOLIC HERITAGE OF THE SYRO-MALABAR CHURCH</a:t>
            </a:r>
            <a:endParaRPr lang="en-US" sz="3500" b="1" dirty="0">
              <a:solidFill>
                <a:srgbClr val="FF0000"/>
              </a:solidFill>
              <a:latin typeface="Cooper Std Black" pitchFamily="18" charset="0"/>
              <a:cs typeface="Times New Roman" pitchFamily="18" charset="0"/>
            </a:endParaRPr>
          </a:p>
        </p:txBody>
      </p:sp>
      <p:sp>
        <p:nvSpPr>
          <p:cNvPr id="5" name="TextBox 4"/>
          <p:cNvSpPr txBox="1"/>
          <p:nvPr/>
        </p:nvSpPr>
        <p:spPr>
          <a:xfrm>
            <a:off x="228600" y="3459301"/>
            <a:ext cx="8763000" cy="3170099"/>
          </a:xfrm>
          <a:prstGeom prst="rect">
            <a:avLst/>
          </a:prstGeom>
          <a:noFill/>
        </p:spPr>
        <p:txBody>
          <a:bodyPr wrap="square" rtlCol="0">
            <a:spAutoFit/>
          </a:bodyPr>
          <a:lstStyle/>
          <a:p>
            <a:pPr algn="just"/>
            <a:r>
              <a:rPr lang="en-US" sz="2500" dirty="0">
                <a:latin typeface="Arial Narrow" pitchFamily="34" charset="0"/>
                <a:cs typeface="Times New Roman" pitchFamily="18" charset="0"/>
              </a:rPr>
              <a:t>	</a:t>
            </a:r>
            <a:r>
              <a:rPr lang="en-US" sz="2500" dirty="0">
                <a:solidFill>
                  <a:srgbClr val="FF00FF"/>
                </a:solidFill>
                <a:latin typeface="Arial Narrow" pitchFamily="34" charset="0"/>
                <a:cs typeface="Times New Roman" pitchFamily="18" charset="0"/>
              </a:rPr>
              <a:t>Our </a:t>
            </a:r>
            <a:r>
              <a:rPr lang="en-US" sz="2500" dirty="0">
                <a:solidFill>
                  <a:srgbClr val="FF00FF"/>
                </a:solidFill>
                <a:latin typeface="Arial Narrow" pitchFamily="34" charset="0"/>
                <a:cs typeface="Times New Roman" pitchFamily="18" charset="0"/>
              </a:rPr>
              <a:t>fore-fathers had the privilege of receiving the faith directly from St. Thomas, the Apostle. We, the members of the Syro-Malabar Church inherit this faith tradition. References like 'Mar </a:t>
            </a:r>
            <a:r>
              <a:rPr lang="en-US" sz="2500" dirty="0" err="1">
                <a:solidFill>
                  <a:srgbClr val="FF00FF"/>
                </a:solidFill>
                <a:latin typeface="Arial Narrow" pitchFamily="34" charset="0"/>
                <a:cs typeface="Times New Roman" pitchFamily="18" charset="0"/>
              </a:rPr>
              <a:t>Thomma</a:t>
            </a:r>
            <a:r>
              <a:rPr lang="en-US" sz="2500" dirty="0">
                <a:solidFill>
                  <a:srgbClr val="FF00FF"/>
                </a:solidFill>
                <a:latin typeface="Arial Narrow" pitchFamily="34" charset="0"/>
                <a:cs typeface="Times New Roman" pitchFamily="18" charset="0"/>
              </a:rPr>
              <a:t> </a:t>
            </a:r>
            <a:r>
              <a:rPr lang="en-US" sz="2500" dirty="0" err="1">
                <a:solidFill>
                  <a:srgbClr val="FF00FF"/>
                </a:solidFill>
                <a:latin typeface="Arial Narrow" pitchFamily="34" charset="0"/>
                <a:cs typeface="Times New Roman" pitchFamily="18" charset="0"/>
              </a:rPr>
              <a:t>Nazranikal</a:t>
            </a:r>
            <a:r>
              <a:rPr lang="en-US" sz="2500" dirty="0">
                <a:solidFill>
                  <a:srgbClr val="FF00FF"/>
                </a:solidFill>
                <a:latin typeface="Arial Narrow" pitchFamily="34" charset="0"/>
                <a:cs typeface="Times New Roman" pitchFamily="18" charset="0"/>
              </a:rPr>
              <a:t>' 'Mar </a:t>
            </a:r>
            <a:r>
              <a:rPr lang="en-US" sz="2500" dirty="0" err="1">
                <a:solidFill>
                  <a:srgbClr val="FF00FF"/>
                </a:solidFill>
                <a:latin typeface="Arial Narrow" pitchFamily="34" charset="0"/>
                <a:cs typeface="Times New Roman" pitchFamily="18" charset="0"/>
              </a:rPr>
              <a:t>Thomma</a:t>
            </a:r>
            <a:r>
              <a:rPr lang="en-US" sz="2500" dirty="0">
                <a:solidFill>
                  <a:srgbClr val="FF00FF"/>
                </a:solidFill>
                <a:latin typeface="Arial Narrow" pitchFamily="34" charset="0"/>
                <a:cs typeface="Times New Roman" pitchFamily="18" charset="0"/>
              </a:rPr>
              <a:t> Christians' are indicatives of our  apostolic tradition and heritage.</a:t>
            </a:r>
            <a:r>
              <a:rPr lang="en-US" sz="2500" dirty="0">
                <a:latin typeface="Arial Narrow" pitchFamily="34" charset="0"/>
                <a:cs typeface="Times New Roman" pitchFamily="18" charset="0"/>
              </a:rPr>
              <a:t> It was St. Thomas who confessed Jesus as Lord and God and expressed his readiness to go and die with him. The faith experience that we have received through the apostle St. Thomas is the apostolic foundation of the Syro-Malabar Church.</a:t>
            </a:r>
            <a:endParaRPr lang="en-US" sz="2500" dirty="0">
              <a:solidFill>
                <a:srgbClr val="FF00FF"/>
              </a:solidFill>
              <a:latin typeface="Arial Narrow" pitchFamily="34" charset="0"/>
              <a:cs typeface="Times New Roman" pitchFamily="18" charset="0"/>
            </a:endParaRPr>
          </a:p>
        </p:txBody>
      </p:sp>
      <p:pic>
        <p:nvPicPr>
          <p:cNvPr id="5122" name="Picture 2" descr="I:\CLASS 8\LESSON 13\IMAGE\6.jpg"/>
          <p:cNvPicPr>
            <a:picLocks noChangeAspect="1" noChangeArrowheads="1"/>
          </p:cNvPicPr>
          <p:nvPr/>
        </p:nvPicPr>
        <p:blipFill>
          <a:blip r:embed="rId2" cstate="print"/>
          <a:srcRect/>
          <a:stretch>
            <a:fillRect/>
          </a:stretch>
        </p:blipFill>
        <p:spPr bwMode="auto">
          <a:xfrm>
            <a:off x="2743200" y="1371600"/>
            <a:ext cx="3657600" cy="20574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28600"/>
            <a:ext cx="9144000" cy="630942"/>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BISHOPS</a:t>
            </a:r>
            <a:endParaRPr lang="en-US" sz="3500" b="1" dirty="0">
              <a:solidFill>
                <a:srgbClr val="FF0000"/>
              </a:solidFill>
              <a:latin typeface="Cooper Std Black" pitchFamily="18" charset="0"/>
              <a:cs typeface="Times New Roman" pitchFamily="18" charset="0"/>
            </a:endParaRPr>
          </a:p>
        </p:txBody>
      </p:sp>
      <p:sp>
        <p:nvSpPr>
          <p:cNvPr id="5" name="TextBox 4"/>
          <p:cNvSpPr txBox="1"/>
          <p:nvPr/>
        </p:nvSpPr>
        <p:spPr>
          <a:xfrm>
            <a:off x="228600" y="3476179"/>
            <a:ext cx="8763000" cy="3000821"/>
          </a:xfrm>
          <a:prstGeom prst="rect">
            <a:avLst/>
          </a:prstGeom>
          <a:noFill/>
        </p:spPr>
        <p:txBody>
          <a:bodyPr wrap="square" rtlCol="0">
            <a:spAutoFit/>
          </a:bodyPr>
          <a:lstStyle/>
          <a:p>
            <a:pPr algn="just"/>
            <a:r>
              <a:rPr lang="en-US" sz="2700" dirty="0">
                <a:latin typeface="Arial Narrow" pitchFamily="34" charset="0"/>
                <a:cs typeface="Times New Roman" pitchFamily="18" charset="0"/>
              </a:rPr>
              <a:t>	</a:t>
            </a:r>
            <a:r>
              <a:rPr lang="en-US" sz="2700" dirty="0">
                <a:solidFill>
                  <a:srgbClr val="00B0F0"/>
                </a:solidFill>
                <a:latin typeface="Arial Narrow" pitchFamily="34" charset="0"/>
                <a:cs typeface="Times New Roman" pitchFamily="18" charset="0"/>
              </a:rPr>
              <a:t>The </a:t>
            </a:r>
            <a:r>
              <a:rPr lang="en-US" sz="2700" dirty="0">
                <a:solidFill>
                  <a:srgbClr val="00B0F0"/>
                </a:solidFill>
                <a:latin typeface="Arial Narrow" pitchFamily="34" charset="0"/>
                <a:cs typeface="Times New Roman" pitchFamily="18" charset="0"/>
              </a:rPr>
              <a:t>Bishops in the Church are the successors of the apostles. They, through the power of the Holy Spirit given to them, are the authentic teachers of faith, the high priests and shepherds. They are the shepherds of the Lord's sheep entrusted to their care </a:t>
            </a:r>
            <a:r>
              <a:rPr lang="en-US" sz="2700" dirty="0">
                <a:latin typeface="Arial Narrow" pitchFamily="34" charset="0"/>
                <a:cs typeface="Times New Roman" pitchFamily="18" charset="0"/>
              </a:rPr>
              <a:t>(The Bishops, No. 2, 3). </a:t>
            </a:r>
            <a:r>
              <a:rPr lang="en-US" sz="2700" dirty="0">
                <a:solidFill>
                  <a:srgbClr val="00B0F0"/>
                </a:solidFill>
                <a:latin typeface="Arial Narrow" pitchFamily="34" charset="0"/>
                <a:cs typeface="Times New Roman" pitchFamily="18" charset="0"/>
              </a:rPr>
              <a:t>The Bishop is the head of the local Church, namely the diocese. In union with the Pope, a Bishop teaches, leads and sanctifies the people entrusted to his care in a diocese.</a:t>
            </a:r>
            <a:endParaRPr lang="en-US" sz="2700" dirty="0">
              <a:solidFill>
                <a:srgbClr val="00B0F0"/>
              </a:solidFill>
              <a:latin typeface="Arial Narrow" pitchFamily="34" charset="0"/>
              <a:cs typeface="Times New Roman" pitchFamily="18" charset="0"/>
            </a:endParaRPr>
          </a:p>
        </p:txBody>
      </p:sp>
      <p:pic>
        <p:nvPicPr>
          <p:cNvPr id="6146" name="Picture 2" descr="I:\CLASS 8\LESSON 13\IMAGE\7.jpg"/>
          <p:cNvPicPr>
            <a:picLocks noChangeAspect="1" noChangeArrowheads="1"/>
          </p:cNvPicPr>
          <p:nvPr/>
        </p:nvPicPr>
        <p:blipFill>
          <a:blip r:embed="rId2" cstate="print"/>
          <a:srcRect/>
          <a:stretch>
            <a:fillRect/>
          </a:stretch>
        </p:blipFill>
        <p:spPr bwMode="auto">
          <a:xfrm>
            <a:off x="2362200" y="895350"/>
            <a:ext cx="4368798" cy="245745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1337</TotalTime>
  <Words>187</Words>
  <Application>Microsoft Office PowerPoint</Application>
  <PresentationFormat>On-screen Show (4:3)</PresentationFormat>
  <Paragraphs>57</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Trek</vt:lpstr>
      <vt:lpstr>CATECHETICAL TEXTBOOK SERIES OF THE SYRO - MALABAR CHURCH</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Word of God:  to Read and  Meditate</vt:lpstr>
      <vt:lpstr>Word of God to Remember </vt:lpstr>
      <vt:lpstr>Let us Pray</vt:lpstr>
      <vt:lpstr>My Resolution</vt:lpstr>
      <vt:lpstr>To Think with the Church</vt:lpstr>
      <vt:lpstr>To Know the Mother Church</vt:lpstr>
      <vt:lpstr>Questions</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portex8</dc:creator>
  <cp:lastModifiedBy>Administrator</cp:lastModifiedBy>
  <cp:revision>384</cp:revision>
  <dcterms:created xsi:type="dcterms:W3CDTF">2009-12-14T09:57:33Z</dcterms:created>
  <dcterms:modified xsi:type="dcterms:W3CDTF">2015-10-16T07:10:12Z</dcterms:modified>
</cp:coreProperties>
</file>